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71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09F"/>
    <a:srgbClr val="FFE183"/>
    <a:srgbClr val="FDECE3"/>
    <a:srgbClr val="FBD9CA"/>
    <a:srgbClr val="FDE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8" autoAdjust="0"/>
    <p:restoredTop sz="94660"/>
  </p:normalViewPr>
  <p:slideViewPr>
    <p:cSldViewPr snapToGrid="0">
      <p:cViewPr>
        <p:scale>
          <a:sx n="100" d="100"/>
          <a:sy n="100" d="100"/>
        </p:scale>
        <p:origin x="990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476A5-C44B-454A-A893-95FCF871329D}" type="datetimeFigureOut">
              <a:rPr lang="nb-NO" smtClean="0"/>
              <a:t>13.02.2018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BF23A5-BBF4-466D-A8A7-FEA9681EDBC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7449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F23A5-BBF4-466D-A8A7-FEA9681EDBC1}" type="slidenum">
              <a:rPr lang="nb-NO" smtClean="0"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57066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F23A5-BBF4-466D-A8A7-FEA9681EDBC1}" type="slidenum">
              <a:rPr lang="nb-NO" smtClean="0"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8178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F23A5-BBF4-466D-A8A7-FEA9681EDBC1}" type="slidenum">
              <a:rPr lang="nb-NO" smtClean="0"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1364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F23A5-BBF4-466D-A8A7-FEA9681EDBC1}" type="slidenum">
              <a:rPr lang="nb-NO" smtClean="0"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613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F23A5-BBF4-466D-A8A7-FEA9681EDBC1}" type="slidenum">
              <a:rPr lang="nb-NO" smtClean="0"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1631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F23A5-BBF4-466D-A8A7-FEA9681EDBC1}" type="slidenum">
              <a:rPr lang="nb-NO" smtClean="0"/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92161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4DF74-90C4-4AE7-A986-F5A6B5C04B3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88EFE5-09EC-44A1-9523-F8AD374E131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subtitle</a:t>
            </a:r>
            <a:r>
              <a:rPr lang="nb-NO" dirty="0"/>
              <a:t>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5EAD9-0F28-47A9-AB01-E15CD5394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nb-NO" smtClean="0"/>
              <a:t>13.02.2018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E73C1-67A5-4FE2-B3D2-0AF3CCEE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275D7-40DE-4064-BDED-1A887013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0885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2F0FC-CB2D-4F28-950F-3683C75BFE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4BFDB-F437-4892-AE2C-4C30BDCA688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Edit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/>
              <a:t>Fifth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C35B5-17AF-44D4-9593-3A0B4ECB9F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dirty="0"/>
              <a:t>Edit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F583D8-1D89-43E9-AE99-D61957477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nb-NO" smtClean="0"/>
              <a:t>13.02.2018</a:t>
            </a:fld>
            <a:endParaRPr lang="nb-NO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67180-FFA1-4B6D-A913-EF375A189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D21F9-3A06-4BB8-B750-037D4AA53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9836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7C789-7AAD-4DE2-A86A-2CD7278D0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60DF57-11EA-469C-8EFA-2030967E39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7812BF-76F5-4C18-A1BA-3E7B51249F6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dirty="0"/>
              <a:t>Edit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9C31A-AE4B-45E4-A779-F17AD26CA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nb-NO" smtClean="0"/>
              <a:t>13.02.2018</a:t>
            </a:fld>
            <a:endParaRPr lang="nb-NO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1CC9E-700A-4F24-996A-CD2C9DCC6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6F331A-3EEB-4C36-830F-CBC21AF42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3232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AAF01-8132-4929-A2B4-198AB9EE00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E52646-E7A7-425C-9E25-FD621EB2053B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nb-NO" dirty="0"/>
              <a:t>Edit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/>
              <a:t>Fifth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A435C-6613-4CEC-AF91-B4F4C7653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nb-NO" smtClean="0"/>
              <a:t>13.02.2018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EFFF6-C175-4D9C-877E-3417C9553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7DC50-3423-4D8C-B83D-ED357119C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40016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409FAB-330A-4B73-A34D-D0F638B9C0D3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4AD7D7-9569-489C-B7A9-43FACB9B2F14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dirty="0"/>
              <a:t>Edit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/>
              <a:t>Fifth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8A19B-38A4-497F-8E95-42A385147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nb-NO" smtClean="0"/>
              <a:t>13.02.2018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44066-B315-4D3D-BA84-E601AB36D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D0D52-BF92-4854-8EC0-5686051F6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0321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CA35B-3058-4203-BF93-A7F86F5CB4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AC5D7-B0F4-4DA0-9EB2-AAD629A1E3F4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b-NO" dirty="0"/>
              <a:t>Edit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/>
              <a:t>Fifth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F9C45-4D60-4228-B4F7-C04D72F71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nb-NO" smtClean="0"/>
              <a:t>13.02.2018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B7F91-EA46-40C8-B741-750A75E1A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5673F-AFE1-4AA7-9B7E-07A39CEB7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4615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96935-B2BD-4A67-ADB0-2941FF0548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9329F-4D73-4799-93CF-2F008788A51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Edit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D365-94FE-46BB-9C86-F3D296840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nb-NO" smtClean="0"/>
              <a:t>13.02.2018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364F9-A5B0-4954-8976-F6287F158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6368E-D0C0-4DAB-9AA4-1FECC115D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36195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24BB-081B-4BAB-99FC-2331474911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56CE3-8854-45E7-BA57-4B85A924193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dirty="0"/>
              <a:t>Edit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/>
              <a:t>Fifth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CD5F1-2BD0-4A50-A3B8-C62EF91087C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dirty="0"/>
              <a:t>Edit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/>
              <a:t>Fifth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F6A53-2D16-4800-AB61-44578608C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nb-NO" smtClean="0"/>
              <a:t>13.02.2018</a:t>
            </a:fld>
            <a:endParaRPr lang="nb-NO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C71E6-37B0-4CB1-8B5E-CC0EC239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FB08F-C375-4BE6-BCE5-DCEE39D3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422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solidFill>
          <a:srgbClr val="FDEC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24BB-081B-4BAB-99FC-2331474911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56CE3-8854-45E7-BA57-4B85A924193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dirty="0"/>
              <a:t>Edit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/>
              <a:t>Fifth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CD5F1-2BD0-4A50-A3B8-C62EF91087C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dirty="0"/>
              <a:t>Edit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/>
              <a:t>Fifth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F6A53-2D16-4800-AB61-44578608C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nb-NO" smtClean="0"/>
              <a:t>13.02.2018</a:t>
            </a:fld>
            <a:endParaRPr lang="nb-NO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C71E6-37B0-4CB1-8B5E-CC0EC239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FB08F-C375-4BE6-BCE5-DCEE39D3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5176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97EAA-6AAD-41D2-A25A-DBA30570AB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743916-0A26-4C51-B693-A32B33496A0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Edit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228281-D5A0-461F-B6BE-E106F8B6DC2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dirty="0"/>
              <a:t>Edit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/>
              <a:t>Fifth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ADF9E5-306E-4CD1-966C-8DF22EF353CE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Edit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E09BD8-4092-4949-A96F-54964B83DC54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dirty="0"/>
              <a:t>Edit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/>
              <a:t>Fifth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8DD76B-DB64-4BF5-B662-8C055A6DE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nb-NO" smtClean="0"/>
              <a:t>13.02.2018</a:t>
            </a:fld>
            <a:endParaRPr lang="nb-NO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63AC57-0EF1-409F-BA23-27557D2B2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B87C9A-F3C8-4C3A-A804-EF747CFE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5830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A72B2-6B87-4538-A2FB-A534157771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D871BB-FE1C-4DB3-822F-27AA6D4EE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nb-NO" smtClean="0"/>
              <a:t>13.02.2018</a:t>
            </a:fld>
            <a:endParaRPr lang="nb-NO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DA518F-41A1-409A-AF44-A84FE96E3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9F132F-F921-4E3E-AAC3-F5821C8ED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98587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F3DF30-45AB-4CA7-A771-88D60F009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nb-NO" smtClean="0"/>
              <a:t>13.02.2018</a:t>
            </a:fld>
            <a:endParaRPr lang="nb-NO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74F32B-3A77-4356-B824-CC733A4F4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E3C90-669B-4D5C-9DEB-BAD2139C9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2834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rgbClr val="FDEC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F3DF30-45AB-4CA7-A771-88D60F009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D9FD-E764-491B-B044-51F8FF165710}" type="datetimeFigureOut">
              <a:rPr lang="nb-NO" smtClean="0"/>
              <a:t>13.02.2018</a:t>
            </a:fld>
            <a:endParaRPr lang="nb-NO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74F32B-3A77-4356-B824-CC733A4F4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E3C90-669B-4D5C-9DEB-BAD2139C9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D0C3E-B006-4D68-A24C-DA0BCBFB2AE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4257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56F33E-A9B3-4CDF-B73E-31E61F1CC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D0E8F-6570-4FE5-9309-47FF096E9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Edit Master </a:t>
            </a:r>
            <a:r>
              <a:rPr lang="nb-NO" dirty="0" err="1"/>
              <a:t>text</a:t>
            </a:r>
            <a:r>
              <a:rPr lang="nb-NO" dirty="0"/>
              <a:t> styles</a:t>
            </a:r>
          </a:p>
          <a:p>
            <a:pPr lvl="1"/>
            <a:r>
              <a:rPr lang="nb-NO" dirty="0"/>
              <a:t>Second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/>
              <a:t>Third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/>
              <a:t>Fifth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8492D-A855-47FE-824F-82A831B60C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1D9FD-E764-491B-B044-51F8FF165710}" type="datetimeFigureOut">
              <a:rPr lang="nb-NO" smtClean="0"/>
              <a:t>13.02.2018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B423E-2003-4505-B984-CA4E08C15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2AD1E-5344-4931-B62C-817D3A17BD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D0C3E-B006-4D68-A24C-DA0BCBFB2AE5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9" name="xxLanguageTextBox">
            <a:extLst>
              <a:ext uri="{FF2B5EF4-FFF2-40B4-BE49-F238E27FC236}">
                <a16:creationId xmlns:a16="http://schemas.microsoft.com/office/drawing/2014/main" id="{038D9B4F-3E2C-43AF-AC60-544378E04CBD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575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1" r:id="rId5"/>
    <p:sldLayoutId id="2147483653" r:id="rId6"/>
    <p:sldLayoutId id="2147483654" r:id="rId7"/>
    <p:sldLayoutId id="2147483655" r:id="rId8"/>
    <p:sldLayoutId id="2147483660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BE4B04F2-18BB-4707-971B-B1427F0C653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D326AF-DF22-4AFA-9482-A11C9E7E06BD}"/>
              </a:ext>
            </a:extLst>
          </p:cNvPr>
          <p:cNvSpPr txBox="1"/>
          <p:nvPr/>
        </p:nvSpPr>
        <p:spPr>
          <a:xfrm>
            <a:off x="3144384" y="2951946"/>
            <a:ext cx="5886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b="1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nb-NO" sz="3200" b="1" i="1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Selskapsnavn</a:t>
            </a:r>
            <a:r>
              <a:rPr lang="nb-NO" sz="3200" b="1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br>
              <a:rPr lang="nb-NO" sz="3200" b="1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2400" b="1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SWOT-analyse</a:t>
            </a:r>
            <a:endParaRPr lang="nb-NO" sz="3200" b="1" dirty="0">
              <a:solidFill>
                <a:srgbClr val="03009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Rak koppling 7">
            <a:extLst>
              <a:ext uri="{FF2B5EF4-FFF2-40B4-BE49-F238E27FC236}">
                <a16:creationId xmlns:a16="http://schemas.microsoft.com/office/drawing/2014/main" id="{23625566-8CA7-43A5-9DBA-D1CB37E57D7B}"/>
              </a:ext>
            </a:extLst>
          </p:cNvPr>
          <p:cNvCxnSpPr>
            <a:cxnSpLocks/>
          </p:cNvCxnSpPr>
          <p:nvPr/>
        </p:nvCxnSpPr>
        <p:spPr>
          <a:xfrm flipH="1">
            <a:off x="3407326" y="6072407"/>
            <a:ext cx="5360566" cy="0"/>
          </a:xfrm>
          <a:prstGeom prst="line">
            <a:avLst/>
          </a:prstGeom>
          <a:ln>
            <a:solidFill>
              <a:srgbClr val="8B8A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9951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>
            <a:extLst>
              <a:ext uri="{FF2B5EF4-FFF2-40B4-BE49-F238E27FC236}">
                <a16:creationId xmlns:a16="http://schemas.microsoft.com/office/drawing/2014/main" id="{77B842EE-41FD-4A05-BABF-C20B46CF857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57" name="Diamond 8">
            <a:extLst>
              <a:ext uri="{FF2B5EF4-FFF2-40B4-BE49-F238E27FC236}">
                <a16:creationId xmlns:a16="http://schemas.microsoft.com/office/drawing/2014/main" id="{CCB9FB8A-491D-4AA1-9D09-2E613A437AAC}"/>
              </a:ext>
            </a:extLst>
          </p:cNvPr>
          <p:cNvSpPr/>
          <p:nvPr/>
        </p:nvSpPr>
        <p:spPr>
          <a:xfrm>
            <a:off x="3505195" y="818722"/>
            <a:ext cx="5220555" cy="5220555"/>
          </a:xfrm>
          <a:prstGeom prst="diamond">
            <a:avLst/>
          </a:prstGeom>
          <a:noFill/>
          <a:ln>
            <a:solidFill>
              <a:srgbClr val="03009F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nb-NO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90C5B1B-80E7-4DDF-8CB0-DE6EA2EE76A9}"/>
              </a:ext>
            </a:extLst>
          </p:cNvPr>
          <p:cNvGrpSpPr/>
          <p:nvPr/>
        </p:nvGrpSpPr>
        <p:grpSpPr>
          <a:xfrm>
            <a:off x="427839" y="718634"/>
            <a:ext cx="5458491" cy="2508635"/>
            <a:chOff x="628475" y="3312684"/>
            <a:chExt cx="2508635" cy="2508635"/>
          </a:xfrm>
          <a:solidFill>
            <a:schemeClr val="bg1"/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DE3F2B6-EB7A-48D6-B8AC-470F94A6EBBC}"/>
                </a:ext>
              </a:extLst>
            </p:cNvPr>
            <p:cNvSpPr/>
            <p:nvPr/>
          </p:nvSpPr>
          <p:spPr>
            <a:xfrm>
              <a:off x="628475" y="3312684"/>
              <a:ext cx="2508635" cy="250863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2B132DD-B2B5-45E2-8D63-907DF6FCE2CF}"/>
                </a:ext>
              </a:extLst>
            </p:cNvPr>
            <p:cNvSpPr txBox="1"/>
            <p:nvPr/>
          </p:nvSpPr>
          <p:spPr>
            <a:xfrm>
              <a:off x="628475" y="3312684"/>
              <a:ext cx="2508635" cy="2508635"/>
            </a:xfrm>
            <a:prstGeom prst="roundRect">
              <a:avLst>
                <a:gd name="adj" fmla="val 7175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t" anchorCtr="0">
              <a:noAutofit/>
            </a:bodyPr>
            <a:lstStyle/>
            <a:p>
              <a:pPr marL="72000" lvl="0"/>
              <a:endParaRPr lang="da-DK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lvl="0"/>
              <a:r>
                <a:rPr lang="da-DK" sz="1200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da-DK" sz="1200" u="sng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Sett</a:t>
              </a:r>
              <a:r>
                <a:rPr lang="da-DK" sz="1200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sz="1200" u="sng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inn</a:t>
              </a:r>
              <a:r>
                <a:rPr lang="da-DK" sz="1200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 </a:t>
              </a:r>
              <a:r>
                <a:rPr lang="da-DK" sz="1200" u="sng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oppsummering</a:t>
              </a:r>
              <a:r>
                <a:rPr lang="da-DK" sz="1200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her)</a:t>
              </a:r>
            </a:p>
            <a:p>
              <a:pPr marL="72000" lvl="0"/>
              <a:endParaRPr lang="da-DK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lvl="0"/>
              <a:endParaRPr lang="da-DK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lvl="0"/>
              <a:endParaRPr lang="da-DK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lvl="0"/>
              <a:endParaRPr lang="da-DK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lvl="0"/>
              <a:endParaRPr lang="da-DK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lvl="0"/>
              <a:r>
                <a:rPr lang="en-US" sz="12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Identifiser</a:t>
              </a: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dine </a:t>
              </a:r>
              <a:r>
                <a:rPr lang="en-US" sz="12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styrker</a:t>
              </a: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ved</a:t>
              </a: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å </a:t>
              </a:r>
              <a:r>
                <a:rPr lang="en-US" sz="12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spørre</a:t>
              </a: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deg</a:t>
              </a: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selv</a:t>
              </a: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243450" lvl="0" indent="-171450">
                <a:buFont typeface="Arial" panose="020B0604020202020204" pitchFamily="34" charset="0"/>
                <a:buChar char="•"/>
              </a:pP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Hvordan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skiller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bedriften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seg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ut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  <a:p>
              <a:pPr marL="243450" lvl="0" indent="-171450">
                <a:buFont typeface="Arial" panose="020B0604020202020204" pitchFamily="34" charset="0"/>
                <a:buChar char="•"/>
              </a:pP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Hva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gjør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produktet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tjenesten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ideen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min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unik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eller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verdifull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  <a:p>
              <a:pPr marL="243450" lvl="0" indent="-171450">
                <a:buFont typeface="Arial" panose="020B0604020202020204" pitchFamily="34" charset="0"/>
                <a:buChar char="•"/>
              </a:pP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Hvorfor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vil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bedriften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min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tiltrekke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seg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kunder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og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bli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suksess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  <a:p>
              <a:pPr marL="243450" lvl="0" indent="-171450">
                <a:buFont typeface="Arial" panose="020B0604020202020204" pitchFamily="34" charset="0"/>
                <a:buChar char="•"/>
              </a:pP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Hva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konkurransefortrinnet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mitt?</a:t>
              </a:r>
            </a:p>
            <a:p>
              <a:pPr marL="72000" lvl="0"/>
              <a:endParaRPr lang="da-DK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3D54BA6-8A84-42BB-B33A-3455B3BE96FD}"/>
              </a:ext>
            </a:extLst>
          </p:cNvPr>
          <p:cNvGrpSpPr/>
          <p:nvPr/>
        </p:nvGrpSpPr>
        <p:grpSpPr>
          <a:xfrm>
            <a:off x="424690" y="3639913"/>
            <a:ext cx="5461639" cy="2526163"/>
            <a:chOff x="627028" y="3312684"/>
            <a:chExt cx="2510082" cy="2526163"/>
          </a:xfrm>
          <a:solidFill>
            <a:schemeClr val="bg1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BDB2546-D56A-44B6-8031-CE8D0BAFC1A7}"/>
                </a:ext>
              </a:extLst>
            </p:cNvPr>
            <p:cNvSpPr/>
            <p:nvPr/>
          </p:nvSpPr>
          <p:spPr>
            <a:xfrm>
              <a:off x="628475" y="3312684"/>
              <a:ext cx="2508635" cy="250863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B708F1C-80AD-4006-BAD8-11EB7C01504C}"/>
                </a:ext>
              </a:extLst>
            </p:cNvPr>
            <p:cNvSpPr txBox="1"/>
            <p:nvPr/>
          </p:nvSpPr>
          <p:spPr>
            <a:xfrm>
              <a:off x="627028" y="3330212"/>
              <a:ext cx="2508635" cy="2508635"/>
            </a:xfrm>
            <a:prstGeom prst="roundRect">
              <a:avLst>
                <a:gd name="adj" fmla="val 6795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t" anchorCtr="0">
              <a:noAutofit/>
            </a:bodyPr>
            <a:lstStyle/>
            <a:p>
              <a:pPr marL="72000" lvl="0" indent="0" defTabSz="533400">
                <a:spcBef>
                  <a:spcPct val="0"/>
                </a:spcBef>
                <a:buNone/>
              </a:pPr>
              <a:endParaRPr lang="da-DK" sz="12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lvl="0"/>
              <a:r>
                <a:rPr lang="da-DK" sz="1200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da-DK" sz="1200" u="sng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Sett</a:t>
              </a:r>
              <a:r>
                <a:rPr lang="da-DK" sz="1200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sz="1200" u="sng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inn</a:t>
              </a:r>
              <a:r>
                <a:rPr lang="da-DK" sz="1200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sz="1200" u="sng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oppsummering</a:t>
              </a:r>
              <a:r>
                <a:rPr lang="da-DK" sz="1200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her)</a:t>
              </a:r>
            </a:p>
            <a:p>
              <a:pPr marL="72000" lvl="0" indent="0" defTabSz="533400">
                <a:spcBef>
                  <a:spcPct val="0"/>
                </a:spcBef>
                <a:buNone/>
              </a:pPr>
              <a:endParaRPr lang="da-DK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lvl="0" indent="0" defTabSz="533400">
                <a:spcBef>
                  <a:spcPct val="0"/>
                </a:spcBef>
                <a:buNone/>
              </a:pPr>
              <a:endParaRPr lang="da-DK" sz="12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lvl="0" indent="0" defTabSz="533400">
                <a:spcBef>
                  <a:spcPct val="0"/>
                </a:spcBef>
                <a:buNone/>
              </a:pPr>
              <a:endParaRPr lang="da-DK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lvl="0" indent="0" defTabSz="533400">
                <a:spcBef>
                  <a:spcPct val="0"/>
                </a:spcBef>
                <a:buNone/>
              </a:pPr>
              <a:endParaRPr lang="da-DK" sz="1200" dirty="0">
                <a:solidFill>
                  <a:schemeClr val="tx1"/>
                </a:solidFill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/>
              <a:endParaRPr lang="nb-NO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/>
              <a:r>
                <a:rPr lang="nb-NO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Identifiser dine eksterne muligheter ved å spørre deg selv:</a:t>
              </a:r>
            </a:p>
            <a:p>
              <a:pPr marL="243450" lvl="0" indent="-171450">
                <a:buFont typeface="Arial" panose="020B0604020202020204" pitchFamily="34" charset="0"/>
                <a:buChar char="•"/>
              </a:pP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Hvilke aktuelle trender kan matche min forretningsidé?</a:t>
              </a:r>
            </a:p>
            <a:p>
              <a:pPr marL="243450" lvl="0" indent="-171450">
                <a:buFont typeface="Arial" panose="020B0604020202020204" pitchFamily="34" charset="0"/>
                <a:buChar char="•"/>
              </a:pP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Hva er potensialet for å utvide forretningsidéen min til utlandet?</a:t>
              </a:r>
            </a:p>
            <a:p>
              <a:pPr marL="243450" lvl="0" indent="-171450">
                <a:buFont typeface="Arial" panose="020B0604020202020204" pitchFamily="34" charset="0"/>
                <a:buChar char="•"/>
              </a:pP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Hvordan kan jeg videreutvikle produktet/tjenesten/ideen min?</a:t>
              </a:r>
            </a:p>
            <a:p>
              <a:pPr marL="243450" lvl="0" indent="-171450">
                <a:buFont typeface="Arial" panose="020B0604020202020204" pitchFamily="34" charset="0"/>
                <a:buChar char="•"/>
              </a:pP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Hvilke markedsutviklinger kan bedriften min dra nytte av?</a:t>
              </a:r>
            </a:p>
            <a:p>
              <a:pPr marL="72000"/>
              <a:endParaRPr lang="da-DK" sz="12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F9AC8884-1087-42F7-AD74-E38531C6C1BD}"/>
              </a:ext>
            </a:extLst>
          </p:cNvPr>
          <p:cNvSpPr txBox="1"/>
          <p:nvPr/>
        </p:nvSpPr>
        <p:spPr>
          <a:xfrm>
            <a:off x="8482700" y="398234"/>
            <a:ext cx="3302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400" b="1" dirty="0" err="1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Weaknesses</a:t>
            </a:r>
            <a:r>
              <a:rPr lang="nb-NO" sz="1400" b="1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/Svakheter </a:t>
            </a:r>
            <a:r>
              <a:rPr lang="nb-NO" sz="1400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(interne)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250A6C4-13FE-4C94-BD49-0ABBE4281D29}"/>
              </a:ext>
            </a:extLst>
          </p:cNvPr>
          <p:cNvSpPr txBox="1"/>
          <p:nvPr/>
        </p:nvSpPr>
        <p:spPr>
          <a:xfrm>
            <a:off x="11163743" y="4711704"/>
            <a:ext cx="10073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Threats</a:t>
            </a:r>
            <a:endParaRPr lang="nb-NO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nb-NO" sz="1000" dirty="0" err="1">
                <a:latin typeface="Arial" panose="020B0604020202020204" pitchFamily="34" charset="0"/>
                <a:cs typeface="Arial" panose="020B0604020202020204" pitchFamily="34" charset="0"/>
              </a:rPr>
              <a:t>external</a:t>
            </a:r>
            <a:r>
              <a:rPr lang="nb-NO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9" name="TextBox 28">
            <a:extLst>
              <a:ext uri="{FF2B5EF4-FFF2-40B4-BE49-F238E27FC236}">
                <a16:creationId xmlns:a16="http://schemas.microsoft.com/office/drawing/2014/main" id="{CDC45A17-DC2E-4DBF-8D69-6A14E34659E1}"/>
              </a:ext>
            </a:extLst>
          </p:cNvPr>
          <p:cNvSpPr txBox="1"/>
          <p:nvPr/>
        </p:nvSpPr>
        <p:spPr>
          <a:xfrm>
            <a:off x="427839" y="398234"/>
            <a:ext cx="3302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 dirty="0" err="1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Strenghts</a:t>
            </a:r>
            <a:r>
              <a:rPr lang="nb-NO" sz="1400" b="1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/Styrker </a:t>
            </a:r>
            <a:r>
              <a:rPr lang="nb-NO" sz="1400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(interne)</a:t>
            </a:r>
          </a:p>
        </p:txBody>
      </p:sp>
      <p:grpSp>
        <p:nvGrpSpPr>
          <p:cNvPr id="42" name="Group 9">
            <a:extLst>
              <a:ext uri="{FF2B5EF4-FFF2-40B4-BE49-F238E27FC236}">
                <a16:creationId xmlns:a16="http://schemas.microsoft.com/office/drawing/2014/main" id="{667CC3E0-C184-4B6B-8024-8E6815461CE7}"/>
              </a:ext>
            </a:extLst>
          </p:cNvPr>
          <p:cNvGrpSpPr/>
          <p:nvPr/>
        </p:nvGrpSpPr>
        <p:grpSpPr>
          <a:xfrm>
            <a:off x="6328966" y="718633"/>
            <a:ext cx="5456391" cy="2508635"/>
            <a:chOff x="628475" y="3312684"/>
            <a:chExt cx="2508635" cy="2508635"/>
          </a:xfrm>
          <a:solidFill>
            <a:schemeClr val="bg1"/>
          </a:solidFill>
        </p:grpSpPr>
        <p:sp>
          <p:nvSpPr>
            <p:cNvPr id="43" name="Rectangle 10">
              <a:extLst>
                <a:ext uri="{FF2B5EF4-FFF2-40B4-BE49-F238E27FC236}">
                  <a16:creationId xmlns:a16="http://schemas.microsoft.com/office/drawing/2014/main" id="{F303B1A9-3BBB-41B1-A4E9-21FDDAB000D9}"/>
                </a:ext>
              </a:extLst>
            </p:cNvPr>
            <p:cNvSpPr/>
            <p:nvPr/>
          </p:nvSpPr>
          <p:spPr>
            <a:xfrm>
              <a:off x="628475" y="3312684"/>
              <a:ext cx="2508635" cy="250863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 dirty="0"/>
            </a:p>
          </p:txBody>
        </p:sp>
        <p:sp>
          <p:nvSpPr>
            <p:cNvPr id="44" name="TextBox 11">
              <a:extLst>
                <a:ext uri="{FF2B5EF4-FFF2-40B4-BE49-F238E27FC236}">
                  <a16:creationId xmlns:a16="http://schemas.microsoft.com/office/drawing/2014/main" id="{E982AB5B-BB7F-497F-B6B4-3740D3F58BB6}"/>
                </a:ext>
              </a:extLst>
            </p:cNvPr>
            <p:cNvSpPr txBox="1"/>
            <p:nvPr/>
          </p:nvSpPr>
          <p:spPr>
            <a:xfrm>
              <a:off x="628475" y="3312684"/>
              <a:ext cx="2508635" cy="2508635"/>
            </a:xfrm>
            <a:prstGeom prst="roundRect">
              <a:avLst>
                <a:gd name="adj" fmla="val 6036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t" anchorCtr="0">
              <a:noAutofit/>
            </a:bodyPr>
            <a:lstStyle/>
            <a:p>
              <a:pPr marL="72000" lvl="0" indent="0" defTabSz="533400">
                <a:spcBef>
                  <a:spcPct val="0"/>
                </a:spcBef>
                <a:buNone/>
              </a:pPr>
              <a:endParaRPr lang="da-DK" sz="12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lvl="0"/>
              <a:r>
                <a:rPr lang="da-DK" sz="1200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da-DK" sz="1200" u="sng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Sett</a:t>
              </a:r>
              <a:r>
                <a:rPr lang="da-DK" sz="1200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sz="1200" u="sng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inn</a:t>
              </a:r>
              <a:r>
                <a:rPr lang="da-DK" sz="1200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 </a:t>
              </a:r>
              <a:r>
                <a:rPr lang="da-DK" sz="1200" u="sng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oppsummering</a:t>
              </a:r>
              <a:r>
                <a:rPr lang="da-DK" sz="1200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her)</a:t>
              </a:r>
            </a:p>
            <a:p>
              <a:pPr marL="72000" lvl="0" indent="0" defTabSz="533400">
                <a:spcBef>
                  <a:spcPct val="0"/>
                </a:spcBef>
                <a:buNone/>
              </a:pPr>
              <a:endParaRPr lang="da-DK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lvl="0" indent="0" defTabSz="533400">
                <a:spcBef>
                  <a:spcPct val="0"/>
                </a:spcBef>
                <a:buNone/>
              </a:pPr>
              <a:endParaRPr lang="da-DK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lvl="0" indent="0" defTabSz="533400">
                <a:spcBef>
                  <a:spcPct val="0"/>
                </a:spcBef>
                <a:buNone/>
              </a:pPr>
              <a:endParaRPr lang="da-DK" sz="12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lvl="0" indent="0" defTabSz="533400">
                <a:spcBef>
                  <a:spcPct val="0"/>
                </a:spcBef>
                <a:buNone/>
              </a:pPr>
              <a:endParaRPr lang="da-DK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lvl="0" indent="0" defTabSz="533400">
                <a:spcBef>
                  <a:spcPct val="0"/>
                </a:spcBef>
                <a:buNone/>
              </a:pPr>
              <a:endParaRPr lang="da-DK" sz="1200" kern="1200" dirty="0">
                <a:solidFill>
                  <a:schemeClr val="tx1"/>
                </a:solidFill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nb-NO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Identifiser dine interne svakheter ved å spørre deg selv:</a:t>
              </a:r>
            </a:p>
            <a:p>
              <a:pPr marL="243450" indent="-171450">
                <a:buFont typeface="Arial" panose="020B0604020202020204" pitchFamily="34" charset="0"/>
                <a:buChar char="•"/>
              </a:pP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Kan bedriften min håndtere konkurransen?</a:t>
              </a:r>
            </a:p>
            <a:p>
              <a:pPr marL="243450" indent="-171450">
                <a:buFont typeface="Arial" panose="020B0604020202020204" pitchFamily="34" charset="0"/>
                <a:buChar char="•"/>
              </a:pP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Har jeg erfaring/arbeidskraft nok til å drive virksomheten?</a:t>
              </a:r>
            </a:p>
            <a:p>
              <a:pPr marL="243450" indent="-171450">
                <a:buFont typeface="Arial" panose="020B0604020202020204" pitchFamily="34" charset="0"/>
                <a:buChar char="•"/>
              </a:pP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Vil bedriften min kunne levere som vi har lovet?</a:t>
              </a:r>
            </a:p>
            <a:p>
              <a:pPr marL="243450" indent="-171450">
                <a:buFont typeface="Arial" panose="020B0604020202020204" pitchFamily="34" charset="0"/>
                <a:buChar char="•"/>
              </a:pPr>
              <a:r>
                <a:rPr lang="nb-NO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Har jeg nok penger til å holde virksomheten min oppe?</a:t>
              </a:r>
            </a:p>
            <a:p>
              <a:pPr marL="72000"/>
              <a:endPara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72000" lvl="0" indent="0" defTabSz="533400">
                <a:spcBef>
                  <a:spcPct val="0"/>
                </a:spcBef>
                <a:buNone/>
              </a:pPr>
              <a:endParaRPr lang="en-US" sz="12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1" name="TextBox 17">
            <a:extLst>
              <a:ext uri="{FF2B5EF4-FFF2-40B4-BE49-F238E27FC236}">
                <a16:creationId xmlns:a16="http://schemas.microsoft.com/office/drawing/2014/main" id="{77F7A351-586E-4A50-B7F6-80179BA8FF51}"/>
              </a:ext>
            </a:extLst>
          </p:cNvPr>
          <p:cNvSpPr txBox="1"/>
          <p:nvPr/>
        </p:nvSpPr>
        <p:spPr>
          <a:xfrm>
            <a:off x="6328966" y="3639913"/>
            <a:ext cx="5477289" cy="2508635"/>
          </a:xfrm>
          <a:prstGeom prst="roundRect">
            <a:avLst>
              <a:gd name="adj" fmla="val 6415"/>
            </a:avLst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45720" rIns="0" bIns="45720" numCol="1" spcCol="1270" anchor="t" anchorCtr="0">
            <a:noAutofit/>
          </a:bodyPr>
          <a:lstStyle/>
          <a:p>
            <a:pPr marL="72000" lvl="0" indent="0" defTabSz="533400">
              <a:spcBef>
                <a:spcPct val="0"/>
              </a:spcBef>
              <a:buNone/>
            </a:pPr>
            <a:endParaRPr lang="nb-NO" sz="1200" i="1" u="sng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 lvl="0"/>
            <a:r>
              <a:rPr lang="nb-NO" sz="12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(Sett inn oppsummering her)</a:t>
            </a:r>
          </a:p>
          <a:p>
            <a:pPr marL="72000" lvl="0" indent="0" defTabSz="533400">
              <a:spcBef>
                <a:spcPct val="0"/>
              </a:spcBef>
              <a:buNone/>
            </a:pPr>
            <a:endParaRPr lang="nb-NO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 lvl="0" indent="0" defTabSz="533400">
              <a:spcBef>
                <a:spcPct val="0"/>
              </a:spcBef>
              <a:buNone/>
            </a:pPr>
            <a:endParaRPr lang="nb-NO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 lvl="0" indent="0" defTabSz="533400">
              <a:spcBef>
                <a:spcPct val="0"/>
              </a:spcBef>
              <a:buNone/>
            </a:pPr>
            <a:endParaRPr lang="nb-NO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 lvl="0" indent="0" defTabSz="533400">
              <a:spcBef>
                <a:spcPct val="0"/>
              </a:spcBef>
              <a:buNone/>
            </a:pPr>
            <a:endParaRPr lang="nb-NO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 lvl="0" indent="0" defTabSz="533400">
              <a:spcBef>
                <a:spcPct val="0"/>
              </a:spcBef>
              <a:buNone/>
            </a:pPr>
            <a:endParaRPr lang="nb-NO" sz="1200" kern="1200" dirty="0">
              <a:solidFill>
                <a:schemeClr val="tx1"/>
              </a:solidFill>
              <a:highlight>
                <a:srgbClr val="0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Identifiser dine eksterne trusler ved å spørre deg selv: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 politiske og økonomiske trender kan påvirke forretningsidéen min?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noen lovgivningsinitiativer påvirke forretningsidéen min?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 hindringer har jeg ennå ikke vurdert?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det noen konkurrenter jeg burde bekymre meg over?</a:t>
            </a:r>
          </a:p>
          <a:p>
            <a:pPr marL="72000" lvl="0" indent="0" defTabSz="533400">
              <a:spcBef>
                <a:spcPct val="0"/>
              </a:spcBef>
              <a:buNone/>
            </a:pPr>
            <a:endParaRPr lang="nb-NO" sz="12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28">
            <a:extLst>
              <a:ext uri="{FF2B5EF4-FFF2-40B4-BE49-F238E27FC236}">
                <a16:creationId xmlns:a16="http://schemas.microsoft.com/office/drawing/2014/main" id="{5FD7002B-9321-47A0-8B51-67CCC59FF1CE}"/>
              </a:ext>
            </a:extLst>
          </p:cNvPr>
          <p:cNvSpPr txBox="1"/>
          <p:nvPr/>
        </p:nvSpPr>
        <p:spPr>
          <a:xfrm>
            <a:off x="8482700" y="3332135"/>
            <a:ext cx="3302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400" b="1" dirty="0" err="1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Threats</a:t>
            </a:r>
            <a:r>
              <a:rPr lang="nb-NO" sz="1400" b="1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/Trusler </a:t>
            </a:r>
            <a:r>
              <a:rPr lang="nb-NO" sz="1400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(eksterne)</a:t>
            </a:r>
          </a:p>
        </p:txBody>
      </p:sp>
      <p:sp>
        <p:nvSpPr>
          <p:cNvPr id="54" name="TextBox 28">
            <a:extLst>
              <a:ext uri="{FF2B5EF4-FFF2-40B4-BE49-F238E27FC236}">
                <a16:creationId xmlns:a16="http://schemas.microsoft.com/office/drawing/2014/main" id="{A2914388-A875-4AF3-9F0A-2C1A796F33BE}"/>
              </a:ext>
            </a:extLst>
          </p:cNvPr>
          <p:cNvSpPr txBox="1"/>
          <p:nvPr/>
        </p:nvSpPr>
        <p:spPr>
          <a:xfrm>
            <a:off x="315188" y="3332135"/>
            <a:ext cx="3302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 dirty="0" err="1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  <a:r>
              <a:rPr lang="nb-NO" sz="1400" b="1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/Muligheter </a:t>
            </a:r>
            <a:r>
              <a:rPr lang="nb-NO" sz="1400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(eksterne )</a:t>
            </a:r>
          </a:p>
        </p:txBody>
      </p:sp>
    </p:spTree>
    <p:extLst>
      <p:ext uri="{BB962C8B-B14F-4D97-AF65-F5344CB8AC3E}">
        <p14:creationId xmlns:p14="http://schemas.microsoft.com/office/powerpoint/2010/main" val="426781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596F97B8-7241-48D4-9084-F732FF1FE55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6E842262-918B-495D-9312-72D53BE56519}"/>
              </a:ext>
            </a:extLst>
          </p:cNvPr>
          <p:cNvSpPr/>
          <p:nvPr/>
        </p:nvSpPr>
        <p:spPr>
          <a:xfrm>
            <a:off x="1305637" y="2508308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8683" y="2511086"/>
            <a:ext cx="9320167" cy="3003889"/>
          </a:xfrm>
          <a:prstGeom prst="roundRect">
            <a:avLst>
              <a:gd name="adj" fmla="val 565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000" lvl="0"/>
            <a:r>
              <a:rPr lang="en-US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Identifiser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dine </a:t>
            </a:r>
            <a:r>
              <a:rPr lang="en-US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styrker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å </a:t>
            </a:r>
            <a:r>
              <a:rPr lang="en-US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spørre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selv</a:t>
            </a:r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43450" lvl="0" indent="-1714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skiller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bedriften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243450" lvl="0" indent="-1714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gjør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produktet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tjenesten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ideen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unik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verdifull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243450" lvl="0" indent="-1714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Hvorfor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bedriften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tiltrekke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kunder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bli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suksess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243450" lvl="0" indent="-1714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konkurransefortrinnet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mitt?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 err="1">
                  <a:solidFill>
                    <a:srgbClr val="FBD9C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Strengths</a:t>
              </a:r>
              <a:endParaRPr lang="da-DK" sz="1600" b="1" dirty="0">
                <a:solidFill>
                  <a:srgbClr val="FBD9C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ound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rgbClr val="FBD9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AA9EF1B-9550-4F0A-B99C-0100C2ED6B2F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3" name="TextBox 18">
            <a:extLst>
              <a:ext uri="{FF2B5EF4-FFF2-40B4-BE49-F238E27FC236}">
                <a16:creationId xmlns:a16="http://schemas.microsoft.com/office/drawing/2014/main" id="{CA264F1E-8680-48CC-A406-9527CE1A573E}"/>
              </a:ext>
            </a:extLst>
          </p:cNvPr>
          <p:cNvSpPr txBox="1"/>
          <p:nvPr/>
        </p:nvSpPr>
        <p:spPr>
          <a:xfrm>
            <a:off x="2891440" y="1160154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 u="sng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nb-NO" sz="1400" dirty="0">
                <a:latin typeface="Arial" panose="020B0604020202020204" pitchFamily="34" charset="0"/>
                <a:cs typeface="Arial" panose="020B0604020202020204" pitchFamily="34" charset="0"/>
              </a:rPr>
              <a:t>WOT</a:t>
            </a:r>
          </a:p>
        </p:txBody>
      </p:sp>
    </p:spTree>
    <p:extLst>
      <p:ext uri="{BB962C8B-B14F-4D97-AF65-F5344CB8AC3E}">
        <p14:creationId xmlns:p14="http://schemas.microsoft.com/office/powerpoint/2010/main" val="37632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20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596F97B8-7241-48D4-9084-F732FF1FE55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6E842262-918B-495D-9312-72D53BE56519}"/>
              </a:ext>
            </a:extLst>
          </p:cNvPr>
          <p:cNvSpPr/>
          <p:nvPr/>
        </p:nvSpPr>
        <p:spPr>
          <a:xfrm>
            <a:off x="1305637" y="2508308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8683" y="2511086"/>
            <a:ext cx="9320167" cy="3276008"/>
          </a:xfrm>
          <a:prstGeom prst="roundRect">
            <a:avLst>
              <a:gd name="adj" fmla="val 565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Identifiser dine interne svakheter ved å spørre deg selv:</a:t>
            </a:r>
          </a:p>
          <a:p>
            <a:pPr marL="243450" indent="-1714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bedriften min håndtere konkurransen?</a:t>
            </a:r>
          </a:p>
          <a:p>
            <a:pPr marL="243450" indent="-1714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 jeg erfaring/arbeidskraft nok til å drive virksomheten?</a:t>
            </a:r>
          </a:p>
          <a:p>
            <a:pPr marL="243450" indent="-1714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 bedriften min kunne levere som vi har lovet?</a:t>
            </a:r>
          </a:p>
          <a:p>
            <a:pPr marL="243450" indent="-1714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 jeg nok penger til å holde virksomheten min oppe?</a:t>
            </a:r>
          </a:p>
          <a:p>
            <a:pPr marL="243450" lvl="0" indent="-171450" defTabSz="5334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nb-NO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 err="1">
                  <a:solidFill>
                    <a:srgbClr val="FBD9C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Weaknesses</a:t>
              </a:r>
              <a:r>
                <a:rPr lang="da-DK" sz="1600" b="1" dirty="0">
                  <a:solidFill>
                    <a:srgbClr val="FBD9C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ound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rgbClr val="FBD9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AA9EF1B-9550-4F0A-B99C-0100C2ED6B2F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3" name="TextBox 18">
            <a:extLst>
              <a:ext uri="{FF2B5EF4-FFF2-40B4-BE49-F238E27FC236}">
                <a16:creationId xmlns:a16="http://schemas.microsoft.com/office/drawing/2014/main" id="{CA264F1E-8680-48CC-A406-9527CE1A573E}"/>
              </a:ext>
            </a:extLst>
          </p:cNvPr>
          <p:cNvSpPr txBox="1"/>
          <p:nvPr/>
        </p:nvSpPr>
        <p:spPr>
          <a:xfrm>
            <a:off x="2891440" y="1160154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nb-NO" sz="1400" b="1" u="sng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nb-NO" sz="1400" dirty="0"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</a:p>
        </p:txBody>
      </p:sp>
    </p:spTree>
    <p:extLst>
      <p:ext uri="{BB962C8B-B14F-4D97-AF65-F5344CB8AC3E}">
        <p14:creationId xmlns:p14="http://schemas.microsoft.com/office/powerpoint/2010/main" val="123178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20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596F97B8-7241-48D4-9084-F732FF1FE55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6E842262-918B-495D-9312-72D53BE56519}"/>
              </a:ext>
            </a:extLst>
          </p:cNvPr>
          <p:cNvSpPr/>
          <p:nvPr/>
        </p:nvSpPr>
        <p:spPr>
          <a:xfrm>
            <a:off x="1305637" y="2508308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8683" y="2511086"/>
            <a:ext cx="9320167" cy="3276008"/>
          </a:xfrm>
          <a:prstGeom prst="roundRect">
            <a:avLst>
              <a:gd name="adj" fmla="val 565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000"/>
            <a:r>
              <a:rPr lang="nb-NO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Identifiser dine eksterne muligheter ved å spørre deg selv:</a:t>
            </a:r>
          </a:p>
          <a:p>
            <a:pPr marL="243450" lvl="0" indent="-1714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 aktuelle trender kan matche min forretningsidé?</a:t>
            </a:r>
          </a:p>
          <a:p>
            <a:pPr marL="243450" lvl="0" indent="-1714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 er potensialet for å utvide forretningsidéen min til utlandet?</a:t>
            </a:r>
          </a:p>
          <a:p>
            <a:pPr marL="243450" lvl="0" indent="-1714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Hvordan kan jeg videreutvikle produktet/tjenesten/ideen min?</a:t>
            </a:r>
          </a:p>
          <a:p>
            <a:pPr marL="243450" lvl="0" indent="-1714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 markedsutviklinger kan bedriften min dra nytte av?</a:t>
            </a:r>
          </a:p>
          <a:p>
            <a:pPr marL="72000"/>
            <a:endParaRPr lang="nb-NO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 err="1">
                  <a:solidFill>
                    <a:srgbClr val="FBD9C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Opportunities</a:t>
              </a:r>
              <a:endParaRPr lang="da-DK" sz="1600" b="1" dirty="0">
                <a:solidFill>
                  <a:srgbClr val="FBD9C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ound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rgbClr val="FBD9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AA9EF1B-9550-4F0A-B99C-0100C2ED6B2F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3" name="TextBox 18">
            <a:extLst>
              <a:ext uri="{FF2B5EF4-FFF2-40B4-BE49-F238E27FC236}">
                <a16:creationId xmlns:a16="http://schemas.microsoft.com/office/drawing/2014/main" id="{CA264F1E-8680-48CC-A406-9527CE1A573E}"/>
              </a:ext>
            </a:extLst>
          </p:cNvPr>
          <p:cNvSpPr txBox="1"/>
          <p:nvPr/>
        </p:nvSpPr>
        <p:spPr>
          <a:xfrm>
            <a:off x="2891440" y="1160154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Arial" panose="020B0604020202020204" pitchFamily="34" charset="0"/>
                <a:cs typeface="Arial" panose="020B0604020202020204" pitchFamily="34" charset="0"/>
              </a:rPr>
              <a:t>SW</a:t>
            </a:r>
            <a:r>
              <a:rPr lang="nb-NO" sz="1400" b="1" u="sng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nb-NO" sz="1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5005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20" grpId="0" animBg="1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596F97B8-7241-48D4-9084-F732FF1FE55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6E842262-918B-495D-9312-72D53BE56519}"/>
              </a:ext>
            </a:extLst>
          </p:cNvPr>
          <p:cNvSpPr/>
          <p:nvPr/>
        </p:nvSpPr>
        <p:spPr>
          <a:xfrm>
            <a:off x="1305637" y="2508308"/>
            <a:ext cx="9314825" cy="4349692"/>
          </a:xfrm>
          <a:prstGeom prst="roundRect">
            <a:avLst>
              <a:gd name="adj" fmla="val 617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D7A1AE-49BD-42D6-B54C-A235B6F5C30C}"/>
              </a:ext>
            </a:extLst>
          </p:cNvPr>
          <p:cNvSpPr/>
          <p:nvPr/>
        </p:nvSpPr>
        <p:spPr>
          <a:xfrm>
            <a:off x="1308683" y="2511086"/>
            <a:ext cx="9320167" cy="3276008"/>
          </a:xfrm>
          <a:prstGeom prst="roundRect">
            <a:avLst>
              <a:gd name="adj" fmla="val 5656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Identifiser dine eksterne trusler ved å spørre deg selv: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 politiske og økonomiske trender kan påvirke forretningsidéen min?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noen lovgivningsinitiativer påvirke forretningsidéen min?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Hvilke hindringer har jeg ennå ikke vurdert?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det noen konkurrenter jeg burde bekymre meg over?</a:t>
            </a:r>
          </a:p>
          <a:p>
            <a:pPr marL="72000" lvl="0" defTabSz="533400">
              <a:spcBef>
                <a:spcPct val="0"/>
              </a:spcBef>
            </a:pPr>
            <a:endParaRPr lang="nb-NO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564362-B087-487A-A7FE-222A76AEFC2E}"/>
              </a:ext>
            </a:extLst>
          </p:cNvPr>
          <p:cNvGrpSpPr/>
          <p:nvPr/>
        </p:nvGrpSpPr>
        <p:grpSpPr>
          <a:xfrm>
            <a:off x="531244" y="497705"/>
            <a:ext cx="1632677" cy="1632677"/>
            <a:chOff x="407655" y="397703"/>
            <a:chExt cx="1632677" cy="1632677"/>
          </a:xfrm>
          <a:solidFill>
            <a:srgbClr val="03009F"/>
          </a:solidFill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C66161-9DCA-4712-ACDA-ABC5B134142F}"/>
                </a:ext>
              </a:extLst>
            </p:cNvPr>
            <p:cNvSpPr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nb-NO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57B86C4-B1EA-4EEF-A04B-49278C706818}"/>
                </a:ext>
              </a:extLst>
            </p:cNvPr>
            <p:cNvSpPr txBox="1"/>
            <p:nvPr/>
          </p:nvSpPr>
          <p:spPr>
            <a:xfrm>
              <a:off x="407655" y="397703"/>
              <a:ext cx="1632677" cy="1632677"/>
            </a:xfrm>
            <a:prstGeom prst="round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5720" rIns="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a-DK" sz="1600" b="1" dirty="0" err="1">
                  <a:solidFill>
                    <a:srgbClr val="FBD9C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Threats</a:t>
              </a:r>
              <a:endParaRPr lang="da-DK" sz="1600" b="1" dirty="0">
                <a:solidFill>
                  <a:srgbClr val="FBD9C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A11D5124-5C59-4F5D-AE3A-9533B3CFAFA9}"/>
              </a:ext>
            </a:extLst>
          </p:cNvPr>
          <p:cNvSpPr/>
          <p:nvPr/>
        </p:nvSpPr>
        <p:spPr>
          <a:xfrm>
            <a:off x="2844199" y="813983"/>
            <a:ext cx="47241" cy="1000125"/>
          </a:xfrm>
          <a:prstGeom prst="roundRect">
            <a:avLst/>
          </a:prstGeom>
          <a:solidFill>
            <a:srgbClr val="8B8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rgbClr val="FBD9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4AA9EF1B-9550-4F0A-B99C-0100C2ED6B2F}"/>
              </a:ext>
            </a:extLst>
          </p:cNvPr>
          <p:cNvSpPr/>
          <p:nvPr/>
        </p:nvSpPr>
        <p:spPr>
          <a:xfrm>
            <a:off x="1305638" y="6467912"/>
            <a:ext cx="9314825" cy="3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3" name="TextBox 18">
            <a:extLst>
              <a:ext uri="{FF2B5EF4-FFF2-40B4-BE49-F238E27FC236}">
                <a16:creationId xmlns:a16="http://schemas.microsoft.com/office/drawing/2014/main" id="{CA264F1E-8680-48CC-A406-9527CE1A573E}"/>
              </a:ext>
            </a:extLst>
          </p:cNvPr>
          <p:cNvSpPr txBox="1"/>
          <p:nvPr/>
        </p:nvSpPr>
        <p:spPr>
          <a:xfrm>
            <a:off x="2891440" y="1160154"/>
            <a:ext cx="3472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Arial" panose="020B0604020202020204" pitchFamily="34" charset="0"/>
                <a:cs typeface="Arial" panose="020B0604020202020204" pitchFamily="34" charset="0"/>
              </a:rPr>
              <a:t>SWO</a:t>
            </a:r>
            <a:r>
              <a:rPr lang="nb-NO" sz="1400" b="1" u="sng" dirty="0">
                <a:solidFill>
                  <a:srgbClr val="0300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51125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20" grpId="0" animBg="1"/>
      <p:bldP spid="2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Nor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443</Words>
  <Application>Microsoft Office PowerPoint</Application>
  <PresentationFormat>Widescreen</PresentationFormat>
  <Paragraphs>89</Paragraphs>
  <Slides>6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Tobias Dara Kankelborg</dc:creator>
  <cp:lastModifiedBy>Viken, Åge</cp:lastModifiedBy>
  <cp:revision>24</cp:revision>
  <dcterms:created xsi:type="dcterms:W3CDTF">2018-01-08T09:42:07Z</dcterms:created>
  <dcterms:modified xsi:type="dcterms:W3CDTF">2018-02-13T07:58:43Z</dcterms:modified>
</cp:coreProperties>
</file>