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6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4E3"/>
    <a:srgbClr val="03009F"/>
    <a:srgbClr val="FDECE3"/>
    <a:srgbClr val="FBD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8" autoAdjust="0"/>
    <p:restoredTop sz="94660"/>
  </p:normalViewPr>
  <p:slideViewPr>
    <p:cSldViewPr snapToGrid="0">
      <p:cViewPr>
        <p:scale>
          <a:sx n="100" d="100"/>
          <a:sy n="100" d="100"/>
        </p:scale>
        <p:origin x="990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CFF07-5553-4024-B391-EAA7BAA553A5}" type="datetimeFigureOut">
              <a:rPr lang="nb-NO" smtClean="0"/>
              <a:t>13.02.2018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E964-C24D-4652-B984-49AA1338E8B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90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E964-C24D-4652-B984-49AA1338E8B9}" type="slidenum">
              <a:rPr lang="nb-NO" smtClean="0"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35694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E964-C24D-4652-B984-49AA1338E8B9}" type="slidenum">
              <a:rPr lang="nb-NO" smtClean="0"/>
              <a:t>10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26612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E964-C24D-4652-B984-49AA1338E8B9}" type="slidenum">
              <a:rPr lang="nb-NO" smtClean="0"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18032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E964-C24D-4652-B984-49AA1338E8B9}" type="slidenum">
              <a:rPr lang="nb-NO" smtClean="0"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6885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E964-C24D-4652-B984-49AA1338E8B9}" type="slidenum">
              <a:rPr lang="nb-NO" smtClean="0"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84969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E964-C24D-4652-B984-49AA1338E8B9}" type="slidenum">
              <a:rPr lang="nb-NO" smtClean="0"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39543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E964-C24D-4652-B984-49AA1338E8B9}" type="slidenum">
              <a:rPr lang="nb-NO" smtClean="0"/>
              <a:t>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46620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E964-C24D-4652-B984-49AA1338E8B9}" type="slidenum">
              <a:rPr lang="nb-NO" smtClean="0"/>
              <a:t>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7045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E964-C24D-4652-B984-49AA1338E8B9}" type="slidenum">
              <a:rPr lang="nb-NO" smtClean="0"/>
              <a:t>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24158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E964-C24D-4652-B984-49AA1338E8B9}" type="slidenum">
              <a:rPr lang="nb-NO" smtClean="0"/>
              <a:t>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3685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4DF74-90C4-4AE7-A986-F5A6B5C04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88EFE5-09EC-44A1-9523-F8AD374E13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5EAD9-0F28-47A9-AB01-E15CD5394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E73C1-67A5-4FE2-B3D2-0AF3CCEE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275D7-40DE-4064-BDED-1A887013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85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2F0FC-CB2D-4F28-950F-3683C75BF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4BFDB-F437-4892-AE2C-4C30BDCA6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C35B5-17AF-44D4-9593-3A0B4ECB9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F583D8-1D89-43E9-AE99-D61957477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67180-FFA1-4B6D-A913-EF375A189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D21F9-3A06-4BB8-B750-037D4AA53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36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7C789-7AAD-4DE2-A86A-2CD7278D0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60DF57-11EA-469C-8EFA-2030967E3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7812BF-76F5-4C18-A1BA-3E7B51249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9C31A-AE4B-45E4-A779-F17AD26CA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1CC9E-700A-4F24-996A-CD2C9DCC6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6F331A-3EEB-4C36-830F-CBC21AF42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32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AAF01-8132-4929-A2B4-198AB9EE0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E52646-E7A7-425C-9E25-FD621EB20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A435C-6613-4CEC-AF91-B4F4C7653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EFFF6-C175-4D9C-877E-3417C9553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7DC50-3423-4D8C-B83D-ED357119C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016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409FAB-330A-4B73-A34D-D0F638B9C0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4AD7D7-9569-489C-B7A9-43FACB9B2F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8A19B-38A4-497F-8E95-42A385147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44066-B315-4D3D-BA84-E601AB36D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D0D52-BF92-4854-8EC0-5686051F6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216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CA35B-3058-4203-BF93-A7F86F5CB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AC5D7-B0F4-4DA0-9EB2-AAD629A1E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F9C45-4D60-4228-B4F7-C04D72F71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B7F91-EA46-40C8-B741-750A75E1A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5673F-AFE1-4AA7-9B7E-07A39CEB7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15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96935-B2BD-4A67-ADB0-2941FF054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9329F-4D73-4799-93CF-2F008788A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8D365-94FE-46BB-9C86-F3D296840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364F9-A5B0-4954-8976-F6287F158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6368E-D0C0-4DAB-9AA4-1FECC115D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195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24BB-081B-4BAB-99FC-233147491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56CE3-8854-45E7-BA57-4B85A92419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CD5F1-2BD0-4A50-A3B8-C62EF9108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F6A53-2D16-4800-AB61-44578608C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C71E6-37B0-4CB1-8B5E-CC0EC239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FB08F-C375-4BE6-BCE5-DCEE39D3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22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solidFill>
          <a:srgbClr val="FDEC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24BB-081B-4BAB-99FC-233147491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56CE3-8854-45E7-BA57-4B85A92419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CD5F1-2BD0-4A50-A3B8-C62EF9108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F6A53-2D16-4800-AB61-44578608C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C71E6-37B0-4CB1-8B5E-CC0EC239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FB08F-C375-4BE6-BCE5-DCEE39D3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176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97EAA-6AAD-41D2-A25A-DBA30570A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43916-0A26-4C51-B693-A32B33496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228281-D5A0-461F-B6BE-E106F8B6D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ADF9E5-306E-4CD1-966C-8DF22EF353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E09BD8-4092-4949-A96F-54964B83DC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8DD76B-DB64-4BF5-B662-8C055A6DE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63AC57-0EF1-409F-BA23-27557D2B2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B87C9A-F3C8-4C3A-A804-EF747CFE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30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A72B2-6B87-4538-A2FB-A53415777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D871BB-FE1C-4DB3-822F-27AA6D4EE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DA518F-41A1-409A-AF44-A84FE96E3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9F132F-F921-4E3E-AAC3-F5821C8ED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587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F3DF30-45AB-4CA7-A771-88D60F009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74F32B-3A77-4356-B824-CC733A4F4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E3C90-669B-4D5C-9DEB-BAD2139C9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34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rgbClr val="FDEC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F3DF30-45AB-4CA7-A771-88D60F009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74F32B-3A77-4356-B824-CC733A4F4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E3C90-669B-4D5C-9DEB-BAD2139C9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579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56F33E-A9B3-4CDF-B73E-31E61F1CC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DD0E8F-6570-4FE5-9309-47FF096E9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8492D-A855-47FE-824F-82A831B60C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1D9FD-E764-491B-B044-51F8FF165710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B423E-2003-4505-B984-CA4E08C159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2AD1E-5344-4931-B62C-817D3A17BD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D0C3E-B006-4D68-A24C-DA0BCBFB2A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75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1" r:id="rId5"/>
    <p:sldLayoutId id="2147483653" r:id="rId6"/>
    <p:sldLayoutId id="2147483654" r:id="rId7"/>
    <p:sldLayoutId id="2147483655" r:id="rId8"/>
    <p:sldLayoutId id="2147483660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BE4B04F2-18BB-4707-971B-B1427F0C653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D326AF-DF22-4AFA-9482-A11C9E7E06BD}"/>
              </a:ext>
            </a:extLst>
          </p:cNvPr>
          <p:cNvSpPr txBox="1"/>
          <p:nvPr/>
        </p:nvSpPr>
        <p:spPr>
          <a:xfrm>
            <a:off x="3144384" y="2951946"/>
            <a:ext cx="58864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a-DK" sz="3200" b="1" i="1" dirty="0" err="1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Selskapsnavn</a:t>
            </a:r>
            <a:r>
              <a:rPr lang="da-DK" sz="3200" b="1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br>
              <a:rPr lang="da-DK" sz="3200" b="1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2400" b="1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Forretningsplan </a:t>
            </a:r>
            <a:endParaRPr lang="en-US" sz="3200" b="1" dirty="0">
              <a:solidFill>
                <a:srgbClr val="030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Rak koppling 7">
            <a:extLst>
              <a:ext uri="{FF2B5EF4-FFF2-40B4-BE49-F238E27FC236}">
                <a16:creationId xmlns:a16="http://schemas.microsoft.com/office/drawing/2014/main" id="{23625566-8CA7-43A5-9DBA-D1CB37E57D7B}"/>
              </a:ext>
            </a:extLst>
          </p:cNvPr>
          <p:cNvCxnSpPr>
            <a:cxnSpLocks/>
          </p:cNvCxnSpPr>
          <p:nvPr/>
        </p:nvCxnSpPr>
        <p:spPr>
          <a:xfrm flipH="1">
            <a:off x="3407326" y="6072407"/>
            <a:ext cx="5360566" cy="0"/>
          </a:xfrm>
          <a:prstGeom prst="line">
            <a:avLst/>
          </a:prstGeom>
          <a:ln>
            <a:solidFill>
              <a:srgbClr val="8B8A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9951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596F97B8-7241-48D4-9084-F732FF1FE55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ktangel: rundade hörn 12">
            <a:extLst>
              <a:ext uri="{FF2B5EF4-FFF2-40B4-BE49-F238E27FC236}">
                <a16:creationId xmlns:a16="http://schemas.microsoft.com/office/drawing/2014/main" id="{6E842262-918B-495D-9312-72D53BE56519}"/>
              </a:ext>
            </a:extLst>
          </p:cNvPr>
          <p:cNvSpPr/>
          <p:nvPr/>
        </p:nvSpPr>
        <p:spPr>
          <a:xfrm>
            <a:off x="1305637" y="2508308"/>
            <a:ext cx="9314825" cy="4349692"/>
          </a:xfrm>
          <a:prstGeom prst="roundRect">
            <a:avLst>
              <a:gd name="adj" fmla="val 61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D7A1AE-49BD-42D6-B54C-A235B6F5C30C}"/>
              </a:ext>
            </a:extLst>
          </p:cNvPr>
          <p:cNvSpPr/>
          <p:nvPr/>
        </p:nvSpPr>
        <p:spPr>
          <a:xfrm>
            <a:off x="1308683" y="2511086"/>
            <a:ext cx="9320167" cy="3276008"/>
          </a:xfrm>
          <a:prstGeom prst="roundRect">
            <a:avLst>
              <a:gd name="adj" fmla="val 565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 mye egenkapital skal jeg legge inn i selskapet? 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 er min finansielle status for tiden? 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 kommer kapitalen min fra; lånt, opptjent eller på en annen måte finansiert/investert? 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 eventuelle partnere lagt inn kapital i selskapet? 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 er prisingen på mine produkt/service strukturert? 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 balanseres mine inntekter og kostnader i løpet av en måned? 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 vil min omsetning se ut nå og etter hvert? 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Hvilken type investeringer har jeg/selskapet behov for – og til hva? 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564362-B087-487A-A7FE-222A76AEFC2E}"/>
              </a:ext>
            </a:extLst>
          </p:cNvPr>
          <p:cNvGrpSpPr/>
          <p:nvPr/>
        </p:nvGrpSpPr>
        <p:grpSpPr>
          <a:xfrm>
            <a:off x="531244" y="497705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C66161-9DCA-4712-ACDA-ABC5B134142F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7B86C4-B1EA-4EEF-A04B-49278C706818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Finansiering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329A3BAA-C119-4CC8-9C2B-AA71DE5FF463}"/>
              </a:ext>
            </a:extLst>
          </p:cNvPr>
          <p:cNvSpPr txBox="1"/>
          <p:nvPr/>
        </p:nvSpPr>
        <p:spPr>
          <a:xfrm>
            <a:off x="2891440" y="813983"/>
            <a:ext cx="34728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Sett inn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oppsummering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her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D5124-5C59-4F5D-AE3A-9533B3CFAFA9}"/>
              </a:ext>
            </a:extLst>
          </p:cNvPr>
          <p:cNvSpPr/>
          <p:nvPr/>
        </p:nvSpPr>
        <p:spPr>
          <a:xfrm>
            <a:off x="2844199" y="813983"/>
            <a:ext cx="47241" cy="1000125"/>
          </a:xfrm>
          <a:prstGeom prst="roundRect">
            <a:avLst/>
          </a:prstGeom>
          <a:solidFill>
            <a:srgbClr val="8B8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BD9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AA9EF1B-9550-4F0A-B99C-0100C2ED6B2F}"/>
              </a:ext>
            </a:extLst>
          </p:cNvPr>
          <p:cNvSpPr/>
          <p:nvPr/>
        </p:nvSpPr>
        <p:spPr>
          <a:xfrm>
            <a:off x="1305638" y="6467912"/>
            <a:ext cx="9314825" cy="3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18">
            <a:extLst>
              <a:ext uri="{FF2B5EF4-FFF2-40B4-BE49-F238E27FC236}">
                <a16:creationId xmlns:a16="http://schemas.microsoft.com/office/drawing/2014/main" id="{CA264F1E-8680-48CC-A406-9527CE1A573E}"/>
              </a:ext>
            </a:extLst>
          </p:cNvPr>
          <p:cNvSpPr txBox="1"/>
          <p:nvPr/>
        </p:nvSpPr>
        <p:spPr>
          <a:xfrm>
            <a:off x="2891440" y="497468"/>
            <a:ext cx="3472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Forretningsplan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14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9" grpId="0"/>
      <p:bldP spid="20" grpId="0" animBg="1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ktangel 32">
            <a:extLst>
              <a:ext uri="{FF2B5EF4-FFF2-40B4-BE49-F238E27FC236}">
                <a16:creationId xmlns:a16="http://schemas.microsoft.com/office/drawing/2014/main" id="{B2F1654B-02A7-41E3-9B16-ECDF7DF604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B42DF796-863A-4356-A7BC-2E08544BDD21}"/>
              </a:ext>
            </a:extLst>
          </p:cNvPr>
          <p:cNvSpPr/>
          <p:nvPr/>
        </p:nvSpPr>
        <p:spPr>
          <a:xfrm>
            <a:off x="5263883" y="483258"/>
            <a:ext cx="1662635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sz="3200" b="1" dirty="0" err="1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Innhold</a:t>
            </a:r>
            <a:endParaRPr lang="en-US" sz="3200" b="1" dirty="0">
              <a:solidFill>
                <a:srgbClr val="030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7F8E5CE-AA71-4EBA-A630-11E72E458A24}"/>
              </a:ext>
            </a:extLst>
          </p:cNvPr>
          <p:cNvGrpSpPr/>
          <p:nvPr/>
        </p:nvGrpSpPr>
        <p:grpSpPr>
          <a:xfrm>
            <a:off x="1804214" y="1502046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DA80829-6C6A-4996-8977-6A53E6546404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135389B-7A8C-42AB-8D69-638DDCCB0DB5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1600" b="1" kern="1200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Sammendrag</a:t>
              </a:r>
              <a:endParaRPr lang="en-US" sz="1600" b="1" kern="1200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B9F36C1-BF45-4B8D-914E-D678AB846DD6}"/>
              </a:ext>
            </a:extLst>
          </p:cNvPr>
          <p:cNvCxnSpPr/>
          <p:nvPr/>
        </p:nvCxnSpPr>
        <p:spPr>
          <a:xfrm flipH="1">
            <a:off x="3436892" y="2318386"/>
            <a:ext cx="684288" cy="0"/>
          </a:xfrm>
          <a:prstGeom prst="line">
            <a:avLst/>
          </a:prstGeom>
          <a:ln w="12700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E8633008-78C9-4ED9-98BD-58F3990B2854}"/>
              </a:ext>
            </a:extLst>
          </p:cNvPr>
          <p:cNvGrpSpPr/>
          <p:nvPr/>
        </p:nvGrpSpPr>
        <p:grpSpPr>
          <a:xfrm>
            <a:off x="4121180" y="1502046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804C440-CDC9-4B9C-8A7C-62931B47F245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9571236-CF1C-4432-B1E4-A72D9D97A293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Forretnings-beskrivelse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2468E2A-3053-49AD-84D9-D937964D108D}"/>
              </a:ext>
            </a:extLst>
          </p:cNvPr>
          <p:cNvCxnSpPr/>
          <p:nvPr/>
        </p:nvCxnSpPr>
        <p:spPr>
          <a:xfrm flipH="1">
            <a:off x="5753858" y="2318386"/>
            <a:ext cx="684288" cy="0"/>
          </a:xfrm>
          <a:prstGeom prst="line">
            <a:avLst/>
          </a:prstGeom>
          <a:ln w="12700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08806351-B3F2-4F3E-B7FF-2DFAD056936F}"/>
              </a:ext>
            </a:extLst>
          </p:cNvPr>
          <p:cNvGrpSpPr/>
          <p:nvPr/>
        </p:nvGrpSpPr>
        <p:grpSpPr>
          <a:xfrm>
            <a:off x="6438145" y="1502046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A1A19E2-4C20-4456-BBD9-7361887AE24A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ED35C3C-FDF6-42D6-B320-2AAD3D3E6BE5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Målgruppe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31E86C5-D598-4D89-ADE8-4D46E44A236C}"/>
              </a:ext>
            </a:extLst>
          </p:cNvPr>
          <p:cNvCxnSpPr/>
          <p:nvPr/>
        </p:nvCxnSpPr>
        <p:spPr>
          <a:xfrm flipH="1">
            <a:off x="8070823" y="2318386"/>
            <a:ext cx="684288" cy="0"/>
          </a:xfrm>
          <a:prstGeom prst="line">
            <a:avLst/>
          </a:prstGeom>
          <a:ln w="12700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9E18A1D-02C4-4E83-94A0-B9EFA9BF6666}"/>
              </a:ext>
            </a:extLst>
          </p:cNvPr>
          <p:cNvGrpSpPr/>
          <p:nvPr/>
        </p:nvGrpSpPr>
        <p:grpSpPr>
          <a:xfrm>
            <a:off x="8755110" y="1502046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1A4A815-4E26-44F5-93BD-CAF5DF450C7C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7B61498-94C5-4D58-9D9D-40F0960F8DD5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Konkurrenter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7BD83AF-3A10-4482-A9AC-F9E66D34E7B4}"/>
              </a:ext>
            </a:extLst>
          </p:cNvPr>
          <p:cNvGrpSpPr/>
          <p:nvPr/>
        </p:nvGrpSpPr>
        <p:grpSpPr>
          <a:xfrm>
            <a:off x="1804214" y="3723276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1C4B8BD-0C27-490D-9F6E-184E33203EDE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69D5BB5-8669-446F-A64B-4D260A0C7A63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Operative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43AC98-0F9D-477F-8945-F380C5616609}"/>
              </a:ext>
            </a:extLst>
          </p:cNvPr>
          <p:cNvCxnSpPr/>
          <p:nvPr/>
        </p:nvCxnSpPr>
        <p:spPr>
          <a:xfrm flipH="1">
            <a:off x="3436892" y="4539616"/>
            <a:ext cx="684288" cy="0"/>
          </a:xfrm>
          <a:prstGeom prst="line">
            <a:avLst/>
          </a:prstGeom>
          <a:ln w="12700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699D918-0174-4334-8DC1-4D283217CE0B}"/>
              </a:ext>
            </a:extLst>
          </p:cNvPr>
          <p:cNvGrpSpPr/>
          <p:nvPr/>
        </p:nvGrpSpPr>
        <p:grpSpPr>
          <a:xfrm>
            <a:off x="4121180" y="3723277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5F8DBBE-9590-4B1B-A8CC-AC932A27BB79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EBE035B-6C43-49DA-B764-8F2E509C1373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Ledelse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15B06D7-2538-4CE8-8F04-ABC6D8083467}"/>
              </a:ext>
            </a:extLst>
          </p:cNvPr>
          <p:cNvCxnSpPr/>
          <p:nvPr/>
        </p:nvCxnSpPr>
        <p:spPr>
          <a:xfrm flipH="1">
            <a:off x="5753858" y="4539617"/>
            <a:ext cx="684288" cy="0"/>
          </a:xfrm>
          <a:prstGeom prst="line">
            <a:avLst/>
          </a:prstGeom>
          <a:ln w="12700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B6B2261-0E01-4CE4-8FE9-BA93D0836B00}"/>
              </a:ext>
            </a:extLst>
          </p:cNvPr>
          <p:cNvGrpSpPr/>
          <p:nvPr/>
        </p:nvGrpSpPr>
        <p:grpSpPr>
          <a:xfrm>
            <a:off x="6438145" y="3723277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D8D7BA0-084D-41F1-BD2D-A2BEED8E24A7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03973A6-DEEB-4006-B4D6-35D62210CA43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Salg og </a:t>
              </a:r>
              <a:r>
                <a:rPr lang="da-DK" sz="1600" b="1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Markedsføring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F4B07A3-9275-48B7-83F4-5FECC4B55D68}"/>
              </a:ext>
            </a:extLst>
          </p:cNvPr>
          <p:cNvCxnSpPr/>
          <p:nvPr/>
        </p:nvCxnSpPr>
        <p:spPr>
          <a:xfrm flipH="1">
            <a:off x="8070823" y="4539617"/>
            <a:ext cx="684288" cy="0"/>
          </a:xfrm>
          <a:prstGeom prst="line">
            <a:avLst/>
          </a:prstGeom>
          <a:ln w="12700"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297B63F-D8BE-4D72-8C92-BA76A40CEE21}"/>
              </a:ext>
            </a:extLst>
          </p:cNvPr>
          <p:cNvGrpSpPr/>
          <p:nvPr/>
        </p:nvGrpSpPr>
        <p:grpSpPr>
          <a:xfrm>
            <a:off x="8755110" y="3723276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6694057D-67E8-4403-9F3B-2489E122E69B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1975340-9367-4C0E-836A-2F6FB547F987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Økonomisk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018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5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1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4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8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15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85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3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2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3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5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3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596F97B8-7241-48D4-9084-F732FF1FE55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ktangel: rundade hörn 12">
            <a:extLst>
              <a:ext uri="{FF2B5EF4-FFF2-40B4-BE49-F238E27FC236}">
                <a16:creationId xmlns:a16="http://schemas.microsoft.com/office/drawing/2014/main" id="{6E842262-918B-495D-9312-72D53BE56519}"/>
              </a:ext>
            </a:extLst>
          </p:cNvPr>
          <p:cNvSpPr/>
          <p:nvPr/>
        </p:nvSpPr>
        <p:spPr>
          <a:xfrm>
            <a:off x="1305637" y="2508308"/>
            <a:ext cx="9314825" cy="4349692"/>
          </a:xfrm>
          <a:prstGeom prst="roundRect">
            <a:avLst>
              <a:gd name="adj" fmla="val 61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D7A1AE-49BD-42D6-B54C-A235B6F5C30C}"/>
              </a:ext>
            </a:extLst>
          </p:cNvPr>
          <p:cNvSpPr/>
          <p:nvPr/>
        </p:nvSpPr>
        <p:spPr>
          <a:xfrm>
            <a:off x="1308683" y="2511086"/>
            <a:ext cx="9320167" cy="4355652"/>
          </a:xfrm>
          <a:prstGeom prst="roundRect">
            <a:avLst>
              <a:gd name="adj" fmla="val 565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forretningsplan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et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nøtteskall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fremtiden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bedriften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min?</a:t>
            </a:r>
          </a:p>
          <a:p>
            <a:endParaRPr lang="da-DK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Idè</a:t>
            </a:r>
            <a:endParaRPr lang="da-DK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Oppdrag</a:t>
            </a:r>
            <a:r>
              <a:rPr lang="da-DK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da-DK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Visjon</a:t>
            </a:r>
            <a:r>
              <a:rPr lang="da-DK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da-DK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Hensikt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564362-B087-487A-A7FE-222A76AEFC2E}"/>
              </a:ext>
            </a:extLst>
          </p:cNvPr>
          <p:cNvGrpSpPr/>
          <p:nvPr/>
        </p:nvGrpSpPr>
        <p:grpSpPr>
          <a:xfrm>
            <a:off x="531244" y="497705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C66161-9DCA-4712-ACDA-ABC5B134142F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7B86C4-B1EA-4EEF-A04B-49278C706818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Sammendrag 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329A3BAA-C119-4CC8-9C2B-AA71DE5FF463}"/>
              </a:ext>
            </a:extLst>
          </p:cNvPr>
          <p:cNvSpPr txBox="1"/>
          <p:nvPr/>
        </p:nvSpPr>
        <p:spPr>
          <a:xfrm>
            <a:off x="2891440" y="813983"/>
            <a:ext cx="34728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Sett inn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oppsummering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her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D5124-5C59-4F5D-AE3A-9533B3CFAFA9}"/>
              </a:ext>
            </a:extLst>
          </p:cNvPr>
          <p:cNvSpPr/>
          <p:nvPr/>
        </p:nvSpPr>
        <p:spPr>
          <a:xfrm>
            <a:off x="2844199" y="813983"/>
            <a:ext cx="47241" cy="1000125"/>
          </a:xfrm>
          <a:prstGeom prst="roundRect">
            <a:avLst/>
          </a:prstGeom>
          <a:solidFill>
            <a:srgbClr val="8B8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BD9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AA9EF1B-9550-4F0A-B99C-0100C2ED6B2F}"/>
              </a:ext>
            </a:extLst>
          </p:cNvPr>
          <p:cNvSpPr/>
          <p:nvPr/>
        </p:nvSpPr>
        <p:spPr>
          <a:xfrm>
            <a:off x="1305638" y="6467912"/>
            <a:ext cx="9314825" cy="3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18">
            <a:extLst>
              <a:ext uri="{FF2B5EF4-FFF2-40B4-BE49-F238E27FC236}">
                <a16:creationId xmlns:a16="http://schemas.microsoft.com/office/drawing/2014/main" id="{CA264F1E-8680-48CC-A406-9527CE1A573E}"/>
              </a:ext>
            </a:extLst>
          </p:cNvPr>
          <p:cNvSpPr txBox="1"/>
          <p:nvPr/>
        </p:nvSpPr>
        <p:spPr>
          <a:xfrm>
            <a:off x="2891440" y="497468"/>
            <a:ext cx="3472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Forretningsplan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1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9" grpId="0"/>
      <p:bldP spid="20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596F97B8-7241-48D4-9084-F732FF1FE55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ktangel: rundade hörn 12">
            <a:extLst>
              <a:ext uri="{FF2B5EF4-FFF2-40B4-BE49-F238E27FC236}">
                <a16:creationId xmlns:a16="http://schemas.microsoft.com/office/drawing/2014/main" id="{6E842262-918B-495D-9312-72D53BE56519}"/>
              </a:ext>
            </a:extLst>
          </p:cNvPr>
          <p:cNvSpPr/>
          <p:nvPr/>
        </p:nvSpPr>
        <p:spPr>
          <a:xfrm>
            <a:off x="1305637" y="2508308"/>
            <a:ext cx="9314825" cy="4349692"/>
          </a:xfrm>
          <a:prstGeom prst="roundRect">
            <a:avLst>
              <a:gd name="adj" fmla="val 61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D7A1AE-49BD-42D6-B54C-A235B6F5C30C}"/>
              </a:ext>
            </a:extLst>
          </p:cNvPr>
          <p:cNvSpPr/>
          <p:nvPr/>
        </p:nvSpPr>
        <p:spPr>
          <a:xfrm>
            <a:off x="1308683" y="2511086"/>
            <a:ext cx="9320167" cy="3276008"/>
          </a:xfrm>
          <a:prstGeom prst="roundRect">
            <a:avLst>
              <a:gd name="adj" fmla="val 565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gjør min idé unik?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Hvilke behov/problemer i markedet løses av min idé?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 skal min idé møte behov og løse problemer?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 skal bedriften min tjene penger?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 skal selskapet mitt bli en suksess?</a:t>
            </a:r>
          </a:p>
          <a:p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564362-B087-487A-A7FE-222A76AEFC2E}"/>
              </a:ext>
            </a:extLst>
          </p:cNvPr>
          <p:cNvGrpSpPr/>
          <p:nvPr/>
        </p:nvGrpSpPr>
        <p:grpSpPr>
          <a:xfrm>
            <a:off x="531244" y="497705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C66161-9DCA-4712-ACDA-ABC5B134142F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7B86C4-B1EA-4EEF-A04B-49278C706818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Forretnings-</a:t>
              </a:r>
              <a:r>
                <a:rPr lang="en-US" sz="1600" b="1" dirty="0" err="1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beskrivelse</a:t>
              </a:r>
              <a:endParaRPr lang="da-DK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329A3BAA-C119-4CC8-9C2B-AA71DE5FF463}"/>
              </a:ext>
            </a:extLst>
          </p:cNvPr>
          <p:cNvSpPr txBox="1"/>
          <p:nvPr/>
        </p:nvSpPr>
        <p:spPr>
          <a:xfrm>
            <a:off x="2891440" y="813983"/>
            <a:ext cx="34728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Sett inn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oppsummering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her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D5124-5C59-4F5D-AE3A-9533B3CFAFA9}"/>
              </a:ext>
            </a:extLst>
          </p:cNvPr>
          <p:cNvSpPr/>
          <p:nvPr/>
        </p:nvSpPr>
        <p:spPr>
          <a:xfrm>
            <a:off x="2844199" y="813983"/>
            <a:ext cx="47241" cy="1000125"/>
          </a:xfrm>
          <a:prstGeom prst="roundRect">
            <a:avLst/>
          </a:prstGeom>
          <a:solidFill>
            <a:srgbClr val="8B8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BD9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AA9EF1B-9550-4F0A-B99C-0100C2ED6B2F}"/>
              </a:ext>
            </a:extLst>
          </p:cNvPr>
          <p:cNvSpPr/>
          <p:nvPr/>
        </p:nvSpPr>
        <p:spPr>
          <a:xfrm>
            <a:off x="1305638" y="6467912"/>
            <a:ext cx="9314825" cy="3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18">
            <a:extLst>
              <a:ext uri="{FF2B5EF4-FFF2-40B4-BE49-F238E27FC236}">
                <a16:creationId xmlns:a16="http://schemas.microsoft.com/office/drawing/2014/main" id="{CA264F1E-8680-48CC-A406-9527CE1A573E}"/>
              </a:ext>
            </a:extLst>
          </p:cNvPr>
          <p:cNvSpPr txBox="1"/>
          <p:nvPr/>
        </p:nvSpPr>
        <p:spPr>
          <a:xfrm>
            <a:off x="2891440" y="497468"/>
            <a:ext cx="3472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Forretningsplan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45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9" grpId="0"/>
      <p:bldP spid="20" grpId="0" animBg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596F97B8-7241-48D4-9084-F732FF1FE55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ktangel: rundade hörn 12">
            <a:extLst>
              <a:ext uri="{FF2B5EF4-FFF2-40B4-BE49-F238E27FC236}">
                <a16:creationId xmlns:a16="http://schemas.microsoft.com/office/drawing/2014/main" id="{6E842262-918B-495D-9312-72D53BE56519}"/>
              </a:ext>
            </a:extLst>
          </p:cNvPr>
          <p:cNvSpPr/>
          <p:nvPr/>
        </p:nvSpPr>
        <p:spPr>
          <a:xfrm>
            <a:off x="1305637" y="2508308"/>
            <a:ext cx="9314825" cy="4349692"/>
          </a:xfrm>
          <a:prstGeom prst="roundRect">
            <a:avLst>
              <a:gd name="adj" fmla="val 61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D7A1AE-49BD-42D6-B54C-A235B6F5C30C}"/>
              </a:ext>
            </a:extLst>
          </p:cNvPr>
          <p:cNvSpPr/>
          <p:nvPr/>
        </p:nvSpPr>
        <p:spPr>
          <a:xfrm>
            <a:off x="1308683" y="2511086"/>
            <a:ext cx="9320167" cy="3276008"/>
          </a:xfrm>
          <a:prstGeom prst="roundRect">
            <a:avLst>
              <a:gd name="adj" fmla="val 565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dirty="0"/>
              <a:t>Fokuserer min bedrift på B2C eller B2B?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 er min målgruppe lokalisert?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 stor er min målgruppe?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 stor markedsandel tar jeg sikte på?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 bedriften min globalt potensiale?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 er kundene mine?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 mye kapital har kundene mine?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 ser en typisk kundereise ut?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564362-B087-487A-A7FE-222A76AEFC2E}"/>
              </a:ext>
            </a:extLst>
          </p:cNvPr>
          <p:cNvGrpSpPr/>
          <p:nvPr/>
        </p:nvGrpSpPr>
        <p:grpSpPr>
          <a:xfrm>
            <a:off x="531244" y="497705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C66161-9DCA-4712-ACDA-ABC5B134142F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7B86C4-B1EA-4EEF-A04B-49278C706818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Målgruppe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329A3BAA-C119-4CC8-9C2B-AA71DE5FF463}"/>
              </a:ext>
            </a:extLst>
          </p:cNvPr>
          <p:cNvSpPr txBox="1"/>
          <p:nvPr/>
        </p:nvSpPr>
        <p:spPr>
          <a:xfrm>
            <a:off x="2891440" y="813983"/>
            <a:ext cx="34728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Sett inn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oppsummering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her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D5124-5C59-4F5D-AE3A-9533B3CFAFA9}"/>
              </a:ext>
            </a:extLst>
          </p:cNvPr>
          <p:cNvSpPr/>
          <p:nvPr/>
        </p:nvSpPr>
        <p:spPr>
          <a:xfrm>
            <a:off x="2844199" y="813983"/>
            <a:ext cx="47241" cy="1000125"/>
          </a:xfrm>
          <a:prstGeom prst="roundRect">
            <a:avLst/>
          </a:prstGeom>
          <a:solidFill>
            <a:srgbClr val="8B8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BD9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AA9EF1B-9550-4F0A-B99C-0100C2ED6B2F}"/>
              </a:ext>
            </a:extLst>
          </p:cNvPr>
          <p:cNvSpPr/>
          <p:nvPr/>
        </p:nvSpPr>
        <p:spPr>
          <a:xfrm>
            <a:off x="1305638" y="6467912"/>
            <a:ext cx="9314825" cy="3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18">
            <a:extLst>
              <a:ext uri="{FF2B5EF4-FFF2-40B4-BE49-F238E27FC236}">
                <a16:creationId xmlns:a16="http://schemas.microsoft.com/office/drawing/2014/main" id="{CA264F1E-8680-48CC-A406-9527CE1A573E}"/>
              </a:ext>
            </a:extLst>
          </p:cNvPr>
          <p:cNvSpPr txBox="1"/>
          <p:nvPr/>
        </p:nvSpPr>
        <p:spPr>
          <a:xfrm>
            <a:off x="2891440" y="497468"/>
            <a:ext cx="3472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Forretningsplan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74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9" grpId="0"/>
      <p:bldP spid="20" grpId="0" animBg="1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596F97B8-7241-48D4-9084-F732FF1FE55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ktangel: rundade hörn 12">
            <a:extLst>
              <a:ext uri="{FF2B5EF4-FFF2-40B4-BE49-F238E27FC236}">
                <a16:creationId xmlns:a16="http://schemas.microsoft.com/office/drawing/2014/main" id="{6E842262-918B-495D-9312-72D53BE56519}"/>
              </a:ext>
            </a:extLst>
          </p:cNvPr>
          <p:cNvSpPr/>
          <p:nvPr/>
        </p:nvSpPr>
        <p:spPr>
          <a:xfrm>
            <a:off x="1305638" y="2517046"/>
            <a:ext cx="9314825" cy="4349692"/>
          </a:xfrm>
          <a:prstGeom prst="roundRect">
            <a:avLst>
              <a:gd name="adj" fmla="val 61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D7A1AE-49BD-42D6-B54C-A235B6F5C30C}"/>
              </a:ext>
            </a:extLst>
          </p:cNvPr>
          <p:cNvSpPr/>
          <p:nvPr/>
        </p:nvSpPr>
        <p:spPr>
          <a:xfrm>
            <a:off x="1308683" y="2511086"/>
            <a:ext cx="9320167" cy="3276008"/>
          </a:xfrm>
          <a:prstGeom prst="roundRect">
            <a:avLst>
              <a:gd name="adj" fmla="val 565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Hvem/hva er min største konkurrent?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Sammenlignet med markedet, hva er mine: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Styrker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Svakheter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Muligheter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Trusler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er mitt største konkurransefortrinn</a:t>
            </a:r>
            <a:r>
              <a:rPr lang="nb-NO" dirty="0"/>
              <a:t>?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564362-B087-487A-A7FE-222A76AEFC2E}"/>
              </a:ext>
            </a:extLst>
          </p:cNvPr>
          <p:cNvGrpSpPr/>
          <p:nvPr/>
        </p:nvGrpSpPr>
        <p:grpSpPr>
          <a:xfrm>
            <a:off x="531244" y="497705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C66161-9DCA-4712-ACDA-ABC5B134142F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7B86C4-B1EA-4EEF-A04B-49278C706818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a-DK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Konkurrenter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329A3BAA-C119-4CC8-9C2B-AA71DE5FF463}"/>
              </a:ext>
            </a:extLst>
          </p:cNvPr>
          <p:cNvSpPr txBox="1"/>
          <p:nvPr/>
        </p:nvSpPr>
        <p:spPr>
          <a:xfrm>
            <a:off x="2891440" y="813983"/>
            <a:ext cx="34728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Sett inn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oppsummering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her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D5124-5C59-4F5D-AE3A-9533B3CFAFA9}"/>
              </a:ext>
            </a:extLst>
          </p:cNvPr>
          <p:cNvSpPr/>
          <p:nvPr/>
        </p:nvSpPr>
        <p:spPr>
          <a:xfrm>
            <a:off x="2844199" y="813983"/>
            <a:ext cx="47241" cy="1000125"/>
          </a:xfrm>
          <a:prstGeom prst="roundRect">
            <a:avLst/>
          </a:prstGeom>
          <a:solidFill>
            <a:srgbClr val="8B8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BD9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AA9EF1B-9550-4F0A-B99C-0100C2ED6B2F}"/>
              </a:ext>
            </a:extLst>
          </p:cNvPr>
          <p:cNvSpPr/>
          <p:nvPr/>
        </p:nvSpPr>
        <p:spPr>
          <a:xfrm>
            <a:off x="1305638" y="6467912"/>
            <a:ext cx="9314825" cy="3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18">
            <a:extLst>
              <a:ext uri="{FF2B5EF4-FFF2-40B4-BE49-F238E27FC236}">
                <a16:creationId xmlns:a16="http://schemas.microsoft.com/office/drawing/2014/main" id="{CA264F1E-8680-48CC-A406-9527CE1A573E}"/>
              </a:ext>
            </a:extLst>
          </p:cNvPr>
          <p:cNvSpPr txBox="1"/>
          <p:nvPr/>
        </p:nvSpPr>
        <p:spPr>
          <a:xfrm>
            <a:off x="2891440" y="497468"/>
            <a:ext cx="3472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Forretningsplan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24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9" grpId="0"/>
      <p:bldP spid="20" grpId="0" animBg="1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596F97B8-7241-48D4-9084-F732FF1FE55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ktangel: rundade hörn 12">
            <a:extLst>
              <a:ext uri="{FF2B5EF4-FFF2-40B4-BE49-F238E27FC236}">
                <a16:creationId xmlns:a16="http://schemas.microsoft.com/office/drawing/2014/main" id="{6E842262-918B-495D-9312-72D53BE56519}"/>
              </a:ext>
            </a:extLst>
          </p:cNvPr>
          <p:cNvSpPr/>
          <p:nvPr/>
        </p:nvSpPr>
        <p:spPr>
          <a:xfrm>
            <a:off x="1305637" y="2508308"/>
            <a:ext cx="9314825" cy="4349692"/>
          </a:xfrm>
          <a:prstGeom prst="roundRect">
            <a:avLst>
              <a:gd name="adj" fmla="val 61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D7A1AE-49BD-42D6-B54C-A235B6F5C30C}"/>
              </a:ext>
            </a:extLst>
          </p:cNvPr>
          <p:cNvSpPr/>
          <p:nvPr/>
        </p:nvSpPr>
        <p:spPr>
          <a:xfrm>
            <a:off x="1308683" y="2511086"/>
            <a:ext cx="9320167" cy="3276008"/>
          </a:xfrm>
          <a:prstGeom prst="roundRect">
            <a:avLst>
              <a:gd name="adj" fmla="val 565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 opererer mitt firma?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 befinner arbeidsplassen seg?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 jeg ansatte, eller bruker jeg </a:t>
            </a:r>
            <a:r>
              <a:rPr lang="nb-NO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freelancere</a:t>
            </a:r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/frivillige?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slags utstyr trenger jeg?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er mine faste kostnader, og hvilke utgifter har jeg?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 jeg leverandører?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 bedriften min noen kreditorer eller juridiske kontakter?</a:t>
            </a:r>
          </a:p>
          <a:p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564362-B087-487A-A7FE-222A76AEFC2E}"/>
              </a:ext>
            </a:extLst>
          </p:cNvPr>
          <p:cNvGrpSpPr/>
          <p:nvPr/>
        </p:nvGrpSpPr>
        <p:grpSpPr>
          <a:xfrm>
            <a:off x="531244" y="497705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C66161-9DCA-4712-ACDA-ABC5B134142F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7B86C4-B1EA-4EEF-A04B-49278C706818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Operative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329A3BAA-C119-4CC8-9C2B-AA71DE5FF463}"/>
              </a:ext>
            </a:extLst>
          </p:cNvPr>
          <p:cNvSpPr txBox="1"/>
          <p:nvPr/>
        </p:nvSpPr>
        <p:spPr>
          <a:xfrm>
            <a:off x="2891440" y="813983"/>
            <a:ext cx="34728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Sett inn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oppsummering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her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D5124-5C59-4F5D-AE3A-9533B3CFAFA9}"/>
              </a:ext>
            </a:extLst>
          </p:cNvPr>
          <p:cNvSpPr/>
          <p:nvPr/>
        </p:nvSpPr>
        <p:spPr>
          <a:xfrm>
            <a:off x="2844199" y="813983"/>
            <a:ext cx="47241" cy="1000125"/>
          </a:xfrm>
          <a:prstGeom prst="roundRect">
            <a:avLst/>
          </a:prstGeom>
          <a:solidFill>
            <a:srgbClr val="8B8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BD9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AA9EF1B-9550-4F0A-B99C-0100C2ED6B2F}"/>
              </a:ext>
            </a:extLst>
          </p:cNvPr>
          <p:cNvSpPr/>
          <p:nvPr/>
        </p:nvSpPr>
        <p:spPr>
          <a:xfrm>
            <a:off x="1305638" y="6467912"/>
            <a:ext cx="9314825" cy="3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18">
            <a:extLst>
              <a:ext uri="{FF2B5EF4-FFF2-40B4-BE49-F238E27FC236}">
                <a16:creationId xmlns:a16="http://schemas.microsoft.com/office/drawing/2014/main" id="{CA264F1E-8680-48CC-A406-9527CE1A573E}"/>
              </a:ext>
            </a:extLst>
          </p:cNvPr>
          <p:cNvSpPr txBox="1"/>
          <p:nvPr/>
        </p:nvSpPr>
        <p:spPr>
          <a:xfrm>
            <a:off x="2891440" y="497468"/>
            <a:ext cx="3472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Forretningsplan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95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9" grpId="0"/>
      <p:bldP spid="20" grpId="0" animBg="1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596F97B8-7241-48D4-9084-F732FF1FE55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ktangel: rundade hörn 12">
            <a:extLst>
              <a:ext uri="{FF2B5EF4-FFF2-40B4-BE49-F238E27FC236}">
                <a16:creationId xmlns:a16="http://schemas.microsoft.com/office/drawing/2014/main" id="{6E842262-918B-495D-9312-72D53BE56519}"/>
              </a:ext>
            </a:extLst>
          </p:cNvPr>
          <p:cNvSpPr/>
          <p:nvPr/>
        </p:nvSpPr>
        <p:spPr>
          <a:xfrm>
            <a:off x="1305637" y="2508308"/>
            <a:ext cx="9314825" cy="4349692"/>
          </a:xfrm>
          <a:prstGeom prst="roundRect">
            <a:avLst>
              <a:gd name="adj" fmla="val 61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D7A1AE-49BD-42D6-B54C-A235B6F5C30C}"/>
              </a:ext>
            </a:extLst>
          </p:cNvPr>
          <p:cNvSpPr/>
          <p:nvPr/>
        </p:nvSpPr>
        <p:spPr>
          <a:xfrm>
            <a:off x="1308683" y="2511086"/>
            <a:ext cx="9320167" cy="3276008"/>
          </a:xfrm>
          <a:prstGeom prst="roundRect">
            <a:avLst>
              <a:gd name="adj" fmla="val 565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Hvem leder bedriften?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 er ledelsen strukturert?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Hvem er mine partnere, rådgivere og/eller investorer?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Hvem har jeg ansatt?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Får jeg hjelp fra familie og/eller venner?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 bidrar de?</a:t>
            </a:r>
          </a:p>
          <a:p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Hvilke kvalifikasjoner kreves av de overnevnte?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564362-B087-487A-A7FE-222A76AEFC2E}"/>
              </a:ext>
            </a:extLst>
          </p:cNvPr>
          <p:cNvGrpSpPr/>
          <p:nvPr/>
        </p:nvGrpSpPr>
        <p:grpSpPr>
          <a:xfrm>
            <a:off x="531244" y="497705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C66161-9DCA-4712-ACDA-ABC5B134142F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7B86C4-B1EA-4EEF-A04B-49278C706818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Ledelse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329A3BAA-C119-4CC8-9C2B-AA71DE5FF463}"/>
              </a:ext>
            </a:extLst>
          </p:cNvPr>
          <p:cNvSpPr txBox="1"/>
          <p:nvPr/>
        </p:nvSpPr>
        <p:spPr>
          <a:xfrm>
            <a:off x="2891440" y="813983"/>
            <a:ext cx="34728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Sett inn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oppsummering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her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D5124-5C59-4F5D-AE3A-9533B3CFAFA9}"/>
              </a:ext>
            </a:extLst>
          </p:cNvPr>
          <p:cNvSpPr/>
          <p:nvPr/>
        </p:nvSpPr>
        <p:spPr>
          <a:xfrm>
            <a:off x="2844199" y="813983"/>
            <a:ext cx="47241" cy="1000125"/>
          </a:xfrm>
          <a:prstGeom prst="roundRect">
            <a:avLst/>
          </a:prstGeom>
          <a:solidFill>
            <a:srgbClr val="8B8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BD9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AA9EF1B-9550-4F0A-B99C-0100C2ED6B2F}"/>
              </a:ext>
            </a:extLst>
          </p:cNvPr>
          <p:cNvSpPr/>
          <p:nvPr/>
        </p:nvSpPr>
        <p:spPr>
          <a:xfrm>
            <a:off x="1305638" y="6467912"/>
            <a:ext cx="9314825" cy="3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18">
            <a:extLst>
              <a:ext uri="{FF2B5EF4-FFF2-40B4-BE49-F238E27FC236}">
                <a16:creationId xmlns:a16="http://schemas.microsoft.com/office/drawing/2014/main" id="{CA264F1E-8680-48CC-A406-9527CE1A573E}"/>
              </a:ext>
            </a:extLst>
          </p:cNvPr>
          <p:cNvSpPr txBox="1"/>
          <p:nvPr/>
        </p:nvSpPr>
        <p:spPr>
          <a:xfrm>
            <a:off x="2891440" y="497468"/>
            <a:ext cx="3472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Forretningsplan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30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9" grpId="0"/>
      <p:bldP spid="20" grpId="0" animBg="1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596F97B8-7241-48D4-9084-F732FF1FE55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ktangel: rundade hörn 12">
            <a:extLst>
              <a:ext uri="{FF2B5EF4-FFF2-40B4-BE49-F238E27FC236}">
                <a16:creationId xmlns:a16="http://schemas.microsoft.com/office/drawing/2014/main" id="{6E842262-918B-495D-9312-72D53BE56519}"/>
              </a:ext>
            </a:extLst>
          </p:cNvPr>
          <p:cNvSpPr/>
          <p:nvPr/>
        </p:nvSpPr>
        <p:spPr>
          <a:xfrm>
            <a:off x="1305637" y="2508308"/>
            <a:ext cx="9314825" cy="4349692"/>
          </a:xfrm>
          <a:prstGeom prst="roundRect">
            <a:avLst>
              <a:gd name="adj" fmla="val 61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D7A1AE-49BD-42D6-B54C-A235B6F5C30C}"/>
              </a:ext>
            </a:extLst>
          </p:cNvPr>
          <p:cNvSpPr/>
          <p:nvPr/>
        </p:nvSpPr>
        <p:spPr>
          <a:xfrm>
            <a:off x="1308683" y="2511086"/>
            <a:ext cx="9320167" cy="3276008"/>
          </a:xfrm>
          <a:prstGeom prst="roundRect">
            <a:avLst>
              <a:gd name="adj" fmla="val 565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dirty="0">
                <a:solidFill>
                  <a:schemeClr val="tx1"/>
                </a:solidFill>
              </a:rPr>
              <a:t>Hvordan skal jeg markedsføre bedriften?</a:t>
            </a:r>
          </a:p>
          <a:p>
            <a:r>
              <a:rPr lang="nb-NO" dirty="0">
                <a:solidFill>
                  <a:schemeClr val="tx1"/>
                </a:solidFill>
              </a:rPr>
              <a:t>Hvilke kanaler tenker jeg i all hovedsak å benytte meg av?</a:t>
            </a:r>
          </a:p>
          <a:p>
            <a:r>
              <a:rPr lang="nb-NO" dirty="0">
                <a:solidFill>
                  <a:schemeClr val="tx1"/>
                </a:solidFill>
              </a:rPr>
              <a:t>Hvordan ser salgs- og markedsføringsstrategien min ut?</a:t>
            </a:r>
          </a:p>
          <a:p>
            <a:r>
              <a:rPr lang="nb-NO" dirty="0">
                <a:solidFill>
                  <a:schemeClr val="tx1"/>
                </a:solidFill>
              </a:rPr>
              <a:t>Hvordan skal jeg nå målgruppen og markedet mitt?</a:t>
            </a:r>
          </a:p>
          <a:p>
            <a:r>
              <a:rPr lang="nb-NO" dirty="0">
                <a:solidFill>
                  <a:schemeClr val="tx1"/>
                </a:solidFill>
              </a:rPr>
              <a:t>Hvilken erfaring har jeg med salg og markedsføring?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564362-B087-487A-A7FE-222A76AEFC2E}"/>
              </a:ext>
            </a:extLst>
          </p:cNvPr>
          <p:cNvGrpSpPr/>
          <p:nvPr/>
        </p:nvGrpSpPr>
        <p:grpSpPr>
          <a:xfrm>
            <a:off x="531244" y="497705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C66161-9DCA-4712-ACDA-ABC5B134142F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7B86C4-B1EA-4EEF-A04B-49278C706818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>
                  <a:solidFill>
                    <a:srgbClr val="FDE4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Salg og markedsføring</a:t>
              </a:r>
              <a:endParaRPr lang="en-US" sz="1600" b="1" dirty="0">
                <a:solidFill>
                  <a:srgbClr val="FDE4E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329A3BAA-C119-4CC8-9C2B-AA71DE5FF463}"/>
              </a:ext>
            </a:extLst>
          </p:cNvPr>
          <p:cNvSpPr txBox="1"/>
          <p:nvPr/>
        </p:nvSpPr>
        <p:spPr>
          <a:xfrm>
            <a:off x="2891440" y="813983"/>
            <a:ext cx="34728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Sett inn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u="sng" dirty="0" err="1">
                <a:latin typeface="Arial" panose="020B0604020202020204" pitchFamily="34" charset="0"/>
                <a:cs typeface="Arial" panose="020B0604020202020204" pitchFamily="34" charset="0"/>
              </a:rPr>
              <a:t>oppsummering</a:t>
            </a:r>
            <a:r>
              <a:rPr lang="en-US" sz="1100" u="sng" dirty="0">
                <a:latin typeface="Arial" panose="020B0604020202020204" pitchFamily="34" charset="0"/>
                <a:cs typeface="Arial" panose="020B0604020202020204" pitchFamily="34" charset="0"/>
              </a:rPr>
              <a:t> her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D5124-5C59-4F5D-AE3A-9533B3CFAFA9}"/>
              </a:ext>
            </a:extLst>
          </p:cNvPr>
          <p:cNvSpPr/>
          <p:nvPr/>
        </p:nvSpPr>
        <p:spPr>
          <a:xfrm>
            <a:off x="2844199" y="813983"/>
            <a:ext cx="47241" cy="1000125"/>
          </a:xfrm>
          <a:prstGeom prst="roundRect">
            <a:avLst/>
          </a:prstGeom>
          <a:solidFill>
            <a:srgbClr val="8B8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BD9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AA9EF1B-9550-4F0A-B99C-0100C2ED6B2F}"/>
              </a:ext>
            </a:extLst>
          </p:cNvPr>
          <p:cNvSpPr/>
          <p:nvPr/>
        </p:nvSpPr>
        <p:spPr>
          <a:xfrm>
            <a:off x="1305638" y="6467912"/>
            <a:ext cx="9314825" cy="3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18">
            <a:extLst>
              <a:ext uri="{FF2B5EF4-FFF2-40B4-BE49-F238E27FC236}">
                <a16:creationId xmlns:a16="http://schemas.microsoft.com/office/drawing/2014/main" id="{CA264F1E-8680-48CC-A406-9527CE1A573E}"/>
              </a:ext>
            </a:extLst>
          </p:cNvPr>
          <p:cNvSpPr txBox="1"/>
          <p:nvPr/>
        </p:nvSpPr>
        <p:spPr>
          <a:xfrm>
            <a:off x="2891440" y="497468"/>
            <a:ext cx="3472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Forretningsplan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20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9" grpId="0"/>
      <p:bldP spid="20" grpId="0" animBg="1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456</Words>
  <Application>Microsoft Office PowerPoint</Application>
  <PresentationFormat>Widescreen</PresentationFormat>
  <Paragraphs>104</Paragraphs>
  <Slides>10</Slides>
  <Notes>10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Tobias Dara Kankelborg</dc:creator>
  <cp:lastModifiedBy>Viken, Åge</cp:lastModifiedBy>
  <cp:revision>19</cp:revision>
  <dcterms:created xsi:type="dcterms:W3CDTF">2018-01-08T09:42:07Z</dcterms:created>
  <dcterms:modified xsi:type="dcterms:W3CDTF">2018-02-13T07:47:18Z</dcterms:modified>
</cp:coreProperties>
</file>