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9" r:id="rId4"/>
    <p:sldId id="260" r:id="rId5"/>
    <p:sldId id="267" r:id="rId6"/>
    <p:sldId id="268" r:id="rId7"/>
    <p:sldId id="270" r:id="rId8"/>
    <p:sldId id="271" r:id="rId9"/>
    <p:sldId id="27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8A8D"/>
    <a:srgbClr val="FBD9CA"/>
    <a:srgbClr val="03009F"/>
    <a:srgbClr val="E6E4E3"/>
    <a:srgbClr val="FDECE3"/>
    <a:srgbClr val="FDE4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8" autoAdjust="0"/>
    <p:restoredTop sz="94660"/>
  </p:normalViewPr>
  <p:slideViewPr>
    <p:cSldViewPr snapToGrid="0">
      <p:cViewPr>
        <p:scale>
          <a:sx n="100" d="100"/>
          <a:sy n="100" d="100"/>
        </p:scale>
        <p:origin x="990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4DF74-90C4-4AE7-A986-F5A6B5C04B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88EFE5-09EC-44A1-9523-F8AD374E13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45EAD9-0F28-47A9-AB01-E15CD5394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D9FD-E764-491B-B044-51F8FF165710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E73C1-67A5-4FE2-B3D2-0AF3CCEE3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B275D7-40DE-4064-BDED-1A887013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C3E-B006-4D68-A24C-DA0BCBFB2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857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2F0FC-CB2D-4F28-950F-3683C75BF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4BFDB-F437-4892-AE2C-4C30BDCA6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1C35B5-17AF-44D4-9593-3A0B4ECB9F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F583D8-1D89-43E9-AE99-D61957477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D9FD-E764-491B-B044-51F8FF165710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D67180-FFA1-4B6D-A913-EF375A189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3D21F9-3A06-4BB8-B750-037D4AA53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C3E-B006-4D68-A24C-DA0BCBFB2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363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7C789-7AAD-4DE2-A86A-2CD7278D0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60DF57-11EA-469C-8EFA-2030967E39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7812BF-76F5-4C18-A1BA-3E7B51249F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79C31A-AE4B-45E4-A779-F17AD26CA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D9FD-E764-491B-B044-51F8FF165710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1CC9E-700A-4F24-996A-CD2C9DCC6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6F331A-3EEB-4C36-830F-CBC21AF42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C3E-B006-4D68-A24C-DA0BCBFB2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32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AAF01-8132-4929-A2B4-198AB9EE0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E52646-E7A7-425C-9E25-FD621EB205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0A435C-6613-4CEC-AF91-B4F4C7653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D9FD-E764-491B-B044-51F8FF165710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EFFF6-C175-4D9C-877E-3417C9553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D7DC50-3423-4D8C-B83D-ED357119C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C3E-B006-4D68-A24C-DA0BCBFB2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016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409FAB-330A-4B73-A34D-D0F638B9C0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4AD7D7-9569-489C-B7A9-43FACB9B2F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78A19B-38A4-497F-8E95-42A385147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D9FD-E764-491B-B044-51F8FF165710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44066-B315-4D3D-BA84-E601AB36D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D0D52-BF92-4854-8EC0-5686051F6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C3E-B006-4D68-A24C-DA0BCBFB2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216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CA35B-3058-4203-BF93-A7F86F5CB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AC5D7-B0F4-4DA0-9EB2-AAD629A1E3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7F9C45-4D60-4228-B4F7-C04D72F71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D9FD-E764-491B-B044-51F8FF165710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AB7F91-EA46-40C8-B741-750A75E1A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85673F-AFE1-4AA7-9B7E-07A39CEB7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C3E-B006-4D68-A24C-DA0BCBFB2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152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96935-B2BD-4A67-ADB0-2941FF054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E9329F-4D73-4799-93CF-2F008788A5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8D365-94FE-46BB-9C86-F3D296840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D9FD-E764-491B-B044-51F8FF165710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4364F9-A5B0-4954-8976-F6287F158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6368E-D0C0-4DAB-9AA4-1FECC115D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C3E-B006-4D68-A24C-DA0BCBFB2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195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824BB-081B-4BAB-99FC-233147491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56CE3-8854-45E7-BA57-4B85A92419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1CD5F1-2BD0-4A50-A3B8-C62EF91087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2F6A53-2D16-4800-AB61-44578608C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D9FD-E764-491B-B044-51F8FF165710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8C71E6-37B0-4CB1-8B5E-CC0EC2393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FB08F-C375-4BE6-BCE5-DCEE39D33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C3E-B006-4D68-A24C-DA0BCBFB2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226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bg>
      <p:bgPr>
        <a:solidFill>
          <a:srgbClr val="FDEC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824BB-081B-4BAB-99FC-233147491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56CE3-8854-45E7-BA57-4B85A92419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1CD5F1-2BD0-4A50-A3B8-C62EF91087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2F6A53-2D16-4800-AB61-44578608C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D9FD-E764-491B-B044-51F8FF165710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8C71E6-37B0-4CB1-8B5E-CC0EC2393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FB08F-C375-4BE6-BCE5-DCEE39D33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C3E-B006-4D68-A24C-DA0BCBFB2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176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97EAA-6AAD-41D2-A25A-DBA30570A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43916-0A26-4C51-B693-A32B33496A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228281-D5A0-461F-B6BE-E106F8B6D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ADF9E5-306E-4CD1-966C-8DF22EF353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E09BD8-4092-4949-A96F-54964B83DC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8DD76B-DB64-4BF5-B662-8C055A6DE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D9FD-E764-491B-B044-51F8FF165710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63AC57-0EF1-409F-BA23-27557D2B2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B87C9A-F3C8-4C3A-A804-EF747CFE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C3E-B006-4D68-A24C-DA0BCBFB2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30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A72B2-6B87-4538-A2FB-A53415777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D871BB-FE1C-4DB3-822F-27AA6D4EE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D9FD-E764-491B-B044-51F8FF165710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DA518F-41A1-409A-AF44-A84FE96E3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9F132F-F921-4E3E-AAC3-F5821C8ED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C3E-B006-4D68-A24C-DA0BCBFB2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587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F3DF30-45AB-4CA7-A771-88D60F009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D9FD-E764-491B-B044-51F8FF165710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74F32B-3A77-4356-B824-CC733A4F4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DE3C90-669B-4D5C-9DEB-BAD2139C9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C3E-B006-4D68-A24C-DA0BCBFB2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46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rgbClr val="FDEC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F3DF30-45AB-4CA7-A771-88D60F009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D9FD-E764-491B-B044-51F8FF165710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74F32B-3A77-4356-B824-CC733A4F4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DE3C90-669B-4D5C-9DEB-BAD2139C9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C3E-B006-4D68-A24C-DA0BCBFB2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579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56F33E-A9B3-4CDF-B73E-31E61F1CC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DD0E8F-6570-4FE5-9309-47FF096E9B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F8492D-A855-47FE-824F-82A831B60C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1D9FD-E764-491B-B044-51F8FF165710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B423E-2003-4505-B984-CA4E08C159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2AD1E-5344-4931-B62C-817D3A17BD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D0C3E-B006-4D68-A24C-DA0BCBFB2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751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1" r:id="rId5"/>
    <p:sldLayoutId id="2147483653" r:id="rId6"/>
    <p:sldLayoutId id="2147483654" r:id="rId7"/>
    <p:sldLayoutId id="2147483655" r:id="rId8"/>
    <p:sldLayoutId id="2147483660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BE4B04F2-18BB-4707-971B-B1427F0C653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6E4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D326AF-DF22-4AFA-9482-A11C9E7E06BD}"/>
              </a:ext>
            </a:extLst>
          </p:cNvPr>
          <p:cNvSpPr txBox="1"/>
          <p:nvPr/>
        </p:nvSpPr>
        <p:spPr>
          <a:xfrm>
            <a:off x="3144384" y="2951946"/>
            <a:ext cx="58864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b="1" dirty="0">
                <a:solidFill>
                  <a:srgbClr val="030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a-DK" sz="3200" b="1" i="1" dirty="0" err="1">
                <a:solidFill>
                  <a:srgbClr val="030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Selskapsnavn</a:t>
            </a:r>
            <a:r>
              <a:rPr lang="da-DK" sz="3200" b="1" dirty="0">
                <a:solidFill>
                  <a:srgbClr val="030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br>
              <a:rPr lang="da-DK" sz="3200" b="1" dirty="0">
                <a:solidFill>
                  <a:srgbClr val="03009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2400" b="1" dirty="0">
                <a:solidFill>
                  <a:srgbClr val="030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Markedsplan</a:t>
            </a:r>
            <a:endParaRPr lang="en-US" sz="3200" b="1" dirty="0">
              <a:solidFill>
                <a:srgbClr val="0300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Rak koppling 7">
            <a:extLst>
              <a:ext uri="{FF2B5EF4-FFF2-40B4-BE49-F238E27FC236}">
                <a16:creationId xmlns:a16="http://schemas.microsoft.com/office/drawing/2014/main" id="{23625566-8CA7-43A5-9DBA-D1CB37E57D7B}"/>
              </a:ext>
            </a:extLst>
          </p:cNvPr>
          <p:cNvCxnSpPr>
            <a:cxnSpLocks/>
          </p:cNvCxnSpPr>
          <p:nvPr/>
        </p:nvCxnSpPr>
        <p:spPr>
          <a:xfrm flipH="1">
            <a:off x="3407326" y="6072407"/>
            <a:ext cx="5360566" cy="0"/>
          </a:xfrm>
          <a:prstGeom prst="line">
            <a:avLst/>
          </a:prstGeom>
          <a:ln>
            <a:solidFill>
              <a:srgbClr val="8B8A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6906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ktangel 16">
            <a:extLst>
              <a:ext uri="{FF2B5EF4-FFF2-40B4-BE49-F238E27FC236}">
                <a16:creationId xmlns:a16="http://schemas.microsoft.com/office/drawing/2014/main" id="{71564B3B-63E1-40F7-B31F-5CC9A69055FA}"/>
              </a:ext>
            </a:extLst>
          </p:cNvPr>
          <p:cNvSpPr/>
          <p:nvPr/>
        </p:nvSpPr>
        <p:spPr>
          <a:xfrm>
            <a:off x="1" y="1"/>
            <a:ext cx="12191999" cy="6858000"/>
          </a:xfrm>
          <a:prstGeom prst="rect">
            <a:avLst/>
          </a:prstGeom>
          <a:solidFill>
            <a:srgbClr val="E6E4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7F8E5CE-AA71-4EBA-A630-11E72E458A24}"/>
              </a:ext>
            </a:extLst>
          </p:cNvPr>
          <p:cNvGrpSpPr/>
          <p:nvPr/>
        </p:nvGrpSpPr>
        <p:grpSpPr>
          <a:xfrm>
            <a:off x="1804215" y="1502047"/>
            <a:ext cx="1714428" cy="1721863"/>
            <a:chOff x="407655" y="397703"/>
            <a:chExt cx="1632677" cy="1632677"/>
          </a:xfrm>
          <a:solidFill>
            <a:srgbClr val="03009F"/>
          </a:solidFill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5DA80829-6C6A-4996-8977-6A53E6546404}"/>
                </a:ext>
              </a:extLst>
            </p:cNvPr>
            <p:cNvSpPr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  <a:ln>
              <a:solidFill>
                <a:srgbClr val="03009F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B135389B-7A8C-42AB-8D69-638DDCCB0DB5}"/>
                </a:ext>
              </a:extLst>
            </p:cNvPr>
            <p:cNvSpPr txBox="1"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  <a:ln>
              <a:solidFill>
                <a:srgbClr val="03009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45720" rIns="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sz="1600" b="1" dirty="0" err="1">
                  <a:solidFill>
                    <a:srgbClr val="FDE4E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Selskap</a:t>
              </a:r>
              <a:endParaRPr lang="en-US" sz="1600" b="1" dirty="0">
                <a:solidFill>
                  <a:srgbClr val="FDE4E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B9F36C1-BF45-4B8D-914E-D678AB846DD6}"/>
              </a:ext>
            </a:extLst>
          </p:cNvPr>
          <p:cNvCxnSpPr/>
          <p:nvPr/>
        </p:nvCxnSpPr>
        <p:spPr>
          <a:xfrm flipH="1">
            <a:off x="3436892" y="2318386"/>
            <a:ext cx="684288" cy="0"/>
          </a:xfrm>
          <a:prstGeom prst="line">
            <a:avLst/>
          </a:prstGeom>
          <a:ln w="12700">
            <a:solidFill>
              <a:schemeClr val="tx1"/>
            </a:solidFill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E8633008-78C9-4ED9-98BD-58F3990B2854}"/>
              </a:ext>
            </a:extLst>
          </p:cNvPr>
          <p:cNvGrpSpPr/>
          <p:nvPr/>
        </p:nvGrpSpPr>
        <p:grpSpPr>
          <a:xfrm>
            <a:off x="4121181" y="1502047"/>
            <a:ext cx="1714428" cy="1721863"/>
            <a:chOff x="407655" y="397703"/>
            <a:chExt cx="1632677" cy="1632677"/>
          </a:xfrm>
          <a:solidFill>
            <a:srgbClr val="03009F"/>
          </a:solidFill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804C440-CDC9-4B9C-8A7C-62931B47F245}"/>
                </a:ext>
              </a:extLst>
            </p:cNvPr>
            <p:cNvSpPr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  <a:ln>
              <a:solidFill>
                <a:srgbClr val="03009F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9571236-CF1C-4432-B1E4-A72D9D97A293}"/>
                </a:ext>
              </a:extLst>
            </p:cNvPr>
            <p:cNvSpPr txBox="1"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  <a:ln>
              <a:solidFill>
                <a:srgbClr val="03009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45720" rIns="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sz="1600" b="1" dirty="0">
                  <a:solidFill>
                    <a:srgbClr val="FDE4E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Produkt</a:t>
              </a:r>
              <a:endParaRPr lang="en-US" sz="1600" b="1" dirty="0">
                <a:solidFill>
                  <a:srgbClr val="FDE4E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2468E2A-3053-49AD-84D9-D937964D108D}"/>
              </a:ext>
            </a:extLst>
          </p:cNvPr>
          <p:cNvCxnSpPr/>
          <p:nvPr/>
        </p:nvCxnSpPr>
        <p:spPr>
          <a:xfrm flipH="1">
            <a:off x="5753858" y="2318386"/>
            <a:ext cx="684288" cy="0"/>
          </a:xfrm>
          <a:prstGeom prst="line">
            <a:avLst/>
          </a:prstGeom>
          <a:ln w="12700">
            <a:solidFill>
              <a:schemeClr val="tx1"/>
            </a:solidFill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08806351-B3F2-4F3E-B7FF-2DFAD056936F}"/>
              </a:ext>
            </a:extLst>
          </p:cNvPr>
          <p:cNvGrpSpPr/>
          <p:nvPr/>
        </p:nvGrpSpPr>
        <p:grpSpPr>
          <a:xfrm>
            <a:off x="6438146" y="1502047"/>
            <a:ext cx="1714428" cy="1721863"/>
            <a:chOff x="407655" y="397703"/>
            <a:chExt cx="1632677" cy="1632677"/>
          </a:xfrm>
          <a:solidFill>
            <a:srgbClr val="03009F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A1A19E2-4C20-4456-BBD9-7361887AE24A}"/>
                </a:ext>
              </a:extLst>
            </p:cNvPr>
            <p:cNvSpPr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  <a:ln>
              <a:solidFill>
                <a:srgbClr val="03009F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ED35C3C-FDF6-42D6-B320-2AAD3D3E6BE5}"/>
                </a:ext>
              </a:extLst>
            </p:cNvPr>
            <p:cNvSpPr txBox="1"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  <a:ln>
              <a:solidFill>
                <a:srgbClr val="03009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45720" rIns="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sz="1600" b="1" dirty="0" err="1">
                  <a:solidFill>
                    <a:srgbClr val="FDE4E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Målsetning</a:t>
              </a:r>
              <a:endParaRPr lang="en-US" sz="1600" b="1" dirty="0">
                <a:solidFill>
                  <a:srgbClr val="FDE4E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31E86C5-D598-4D89-ADE8-4D46E44A236C}"/>
              </a:ext>
            </a:extLst>
          </p:cNvPr>
          <p:cNvCxnSpPr/>
          <p:nvPr/>
        </p:nvCxnSpPr>
        <p:spPr>
          <a:xfrm flipH="1">
            <a:off x="8070823" y="2318386"/>
            <a:ext cx="684288" cy="0"/>
          </a:xfrm>
          <a:prstGeom prst="line">
            <a:avLst/>
          </a:prstGeom>
          <a:ln w="12700">
            <a:solidFill>
              <a:schemeClr val="tx1"/>
            </a:solidFill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9E18A1D-02C4-4E83-94A0-B9EFA9BF6666}"/>
              </a:ext>
            </a:extLst>
          </p:cNvPr>
          <p:cNvGrpSpPr/>
          <p:nvPr/>
        </p:nvGrpSpPr>
        <p:grpSpPr>
          <a:xfrm>
            <a:off x="8755111" y="1502048"/>
            <a:ext cx="1714428" cy="1721863"/>
            <a:chOff x="407655" y="397703"/>
            <a:chExt cx="1632677" cy="1632677"/>
          </a:xfrm>
          <a:solidFill>
            <a:srgbClr val="03009F"/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1A4A815-4E26-44F5-93BD-CAF5DF450C7C}"/>
                </a:ext>
              </a:extLst>
            </p:cNvPr>
            <p:cNvSpPr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  <a:ln>
              <a:solidFill>
                <a:srgbClr val="03009F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7B61498-94C5-4D58-9D9D-40F0960F8DD5}"/>
                </a:ext>
              </a:extLst>
            </p:cNvPr>
            <p:cNvSpPr txBox="1"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  <a:ln>
              <a:solidFill>
                <a:srgbClr val="03009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45720" rIns="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sz="1600" b="1" dirty="0">
                  <a:solidFill>
                    <a:srgbClr val="FDE4E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Målgruppe</a:t>
              </a:r>
              <a:endParaRPr lang="en-US" sz="1600" b="1" dirty="0">
                <a:solidFill>
                  <a:srgbClr val="FDE4E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7BD83AF-3A10-4482-A9AC-F9E66D34E7B4}"/>
              </a:ext>
            </a:extLst>
          </p:cNvPr>
          <p:cNvGrpSpPr/>
          <p:nvPr/>
        </p:nvGrpSpPr>
        <p:grpSpPr>
          <a:xfrm>
            <a:off x="2961896" y="3689721"/>
            <a:ext cx="1714428" cy="1721863"/>
            <a:chOff x="407655" y="397703"/>
            <a:chExt cx="1632677" cy="1632677"/>
          </a:xfrm>
          <a:solidFill>
            <a:srgbClr val="03009F"/>
          </a:solidFill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1C4B8BD-0C27-490D-9F6E-184E33203EDE}"/>
                </a:ext>
              </a:extLst>
            </p:cNvPr>
            <p:cNvSpPr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  <a:ln>
              <a:solidFill>
                <a:srgbClr val="03009F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69D5BB5-8669-446F-A64B-4D260A0C7A63}"/>
                </a:ext>
              </a:extLst>
            </p:cNvPr>
            <p:cNvSpPr txBox="1"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  <a:ln>
              <a:solidFill>
                <a:srgbClr val="03009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45720" rIns="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sz="1600" b="1" dirty="0">
                  <a:solidFill>
                    <a:srgbClr val="FDE4E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Strategi</a:t>
              </a:r>
              <a:endParaRPr lang="en-US" sz="1600" b="1" dirty="0">
                <a:solidFill>
                  <a:srgbClr val="FDE4E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F43AC98-0F9D-477F-8945-F380C5616609}"/>
              </a:ext>
            </a:extLst>
          </p:cNvPr>
          <p:cNvCxnSpPr/>
          <p:nvPr/>
        </p:nvCxnSpPr>
        <p:spPr>
          <a:xfrm flipH="1">
            <a:off x="4594573" y="4506060"/>
            <a:ext cx="684288" cy="0"/>
          </a:xfrm>
          <a:prstGeom prst="line">
            <a:avLst/>
          </a:prstGeom>
          <a:ln w="12700">
            <a:solidFill>
              <a:schemeClr val="tx1"/>
            </a:solidFill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F699D918-0174-4334-8DC1-4D283217CE0B}"/>
              </a:ext>
            </a:extLst>
          </p:cNvPr>
          <p:cNvGrpSpPr/>
          <p:nvPr/>
        </p:nvGrpSpPr>
        <p:grpSpPr>
          <a:xfrm>
            <a:off x="5278862" y="3689722"/>
            <a:ext cx="1714428" cy="1721863"/>
            <a:chOff x="407655" y="397703"/>
            <a:chExt cx="1632677" cy="1632677"/>
          </a:xfrm>
          <a:solidFill>
            <a:srgbClr val="03009F"/>
          </a:solidFill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5F8DBBE-9590-4B1B-A8CC-AC932A27BB79}"/>
                </a:ext>
              </a:extLst>
            </p:cNvPr>
            <p:cNvSpPr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  <a:ln>
              <a:solidFill>
                <a:srgbClr val="03009F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1EBE035B-6C43-49DA-B764-8F2E509C1373}"/>
                </a:ext>
              </a:extLst>
            </p:cNvPr>
            <p:cNvSpPr txBox="1"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  <a:ln>
              <a:solidFill>
                <a:srgbClr val="03009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45720" rIns="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sz="1600" b="1" dirty="0" err="1">
                  <a:solidFill>
                    <a:srgbClr val="FDE4E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Taktikk</a:t>
              </a:r>
              <a:endParaRPr lang="en-US" sz="1600" b="1" dirty="0">
                <a:solidFill>
                  <a:srgbClr val="FDE4E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15B06D7-2538-4CE8-8F04-ABC6D8083467}"/>
              </a:ext>
            </a:extLst>
          </p:cNvPr>
          <p:cNvCxnSpPr/>
          <p:nvPr/>
        </p:nvCxnSpPr>
        <p:spPr>
          <a:xfrm flipH="1">
            <a:off x="6911539" y="4506061"/>
            <a:ext cx="684288" cy="0"/>
          </a:xfrm>
          <a:prstGeom prst="line">
            <a:avLst/>
          </a:prstGeom>
          <a:ln w="12700">
            <a:solidFill>
              <a:schemeClr val="tx1"/>
            </a:solidFill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id="{0B6B2261-0E01-4CE4-8FE9-BA93D0836B00}"/>
              </a:ext>
            </a:extLst>
          </p:cNvPr>
          <p:cNvGrpSpPr/>
          <p:nvPr/>
        </p:nvGrpSpPr>
        <p:grpSpPr>
          <a:xfrm>
            <a:off x="7595827" y="3689722"/>
            <a:ext cx="1714428" cy="1721863"/>
            <a:chOff x="407655" y="397703"/>
            <a:chExt cx="1632677" cy="1632677"/>
          </a:xfrm>
          <a:solidFill>
            <a:srgbClr val="03009F"/>
          </a:solidFill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D8D7BA0-084D-41F1-BD2D-A2BEED8E24A7}"/>
                </a:ext>
              </a:extLst>
            </p:cNvPr>
            <p:cNvSpPr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  <a:ln>
              <a:solidFill>
                <a:srgbClr val="03009F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903973A6-DEEB-4006-B4D6-35D62210CA43}"/>
                </a:ext>
              </a:extLst>
            </p:cNvPr>
            <p:cNvSpPr txBox="1"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  <a:ln>
              <a:solidFill>
                <a:srgbClr val="03009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45720" rIns="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sz="1600" b="1" dirty="0">
                  <a:solidFill>
                    <a:srgbClr val="FDE4E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Implementering</a:t>
              </a:r>
              <a:endParaRPr lang="en-US" sz="1600" b="1" dirty="0">
                <a:solidFill>
                  <a:srgbClr val="FDE4E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9" name="Rektangel 28">
            <a:extLst>
              <a:ext uri="{FF2B5EF4-FFF2-40B4-BE49-F238E27FC236}">
                <a16:creationId xmlns:a16="http://schemas.microsoft.com/office/drawing/2014/main" id="{9E7C1309-AF56-400C-8C7B-F8DE499EF23B}"/>
              </a:ext>
            </a:extLst>
          </p:cNvPr>
          <p:cNvSpPr/>
          <p:nvPr/>
        </p:nvSpPr>
        <p:spPr>
          <a:xfrm>
            <a:off x="5263883" y="483258"/>
            <a:ext cx="1662635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a-DK" sz="3200" b="1" dirty="0" err="1">
                <a:solidFill>
                  <a:srgbClr val="030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Innhold</a:t>
            </a:r>
            <a:endParaRPr lang="en-US" sz="3200" b="1" dirty="0">
              <a:solidFill>
                <a:srgbClr val="0300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183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5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4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75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1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45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8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3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15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3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3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85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3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596F97B8-7241-48D4-9084-F732FF1FE55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6E4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ktangel: rundade hörn 12">
            <a:extLst>
              <a:ext uri="{FF2B5EF4-FFF2-40B4-BE49-F238E27FC236}">
                <a16:creationId xmlns:a16="http://schemas.microsoft.com/office/drawing/2014/main" id="{6E842262-918B-495D-9312-72D53BE56519}"/>
              </a:ext>
            </a:extLst>
          </p:cNvPr>
          <p:cNvSpPr/>
          <p:nvPr/>
        </p:nvSpPr>
        <p:spPr>
          <a:xfrm>
            <a:off x="1305637" y="2511086"/>
            <a:ext cx="9314825" cy="4349692"/>
          </a:xfrm>
          <a:prstGeom prst="roundRect">
            <a:avLst>
              <a:gd name="adj" fmla="val 617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0D7A1AE-49BD-42D6-B54C-A235B6F5C30C}"/>
              </a:ext>
            </a:extLst>
          </p:cNvPr>
          <p:cNvSpPr/>
          <p:nvPr/>
        </p:nvSpPr>
        <p:spPr>
          <a:xfrm>
            <a:off x="1308683" y="2511085"/>
            <a:ext cx="9320167" cy="3842089"/>
          </a:xfrm>
          <a:prstGeom prst="roundRect">
            <a:avLst>
              <a:gd name="adj" fmla="val 5656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Beskriv hva selskapet ditt bringer til markedet basert på din SWOT-analyse og forretningsplan</a:t>
            </a:r>
          </a:p>
          <a:p>
            <a:r>
              <a:rPr lang="nb-NO" b="1" dirty="0"/>
              <a:t>.</a:t>
            </a:r>
            <a:endParaRPr lang="nb-NO" dirty="0"/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 noen ba deg beskrive firmaet ditt med noen få setninger, hva ville du sagt? </a:t>
            </a:r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Hva tilbyr firmaet ditt? </a:t>
            </a:r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Hva gjør firmaet ditt unikt? </a:t>
            </a:r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Hva kan du by på som andre firmaer ikke har?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00564362-B087-487A-A7FE-222A76AEFC2E}"/>
              </a:ext>
            </a:extLst>
          </p:cNvPr>
          <p:cNvGrpSpPr/>
          <p:nvPr/>
        </p:nvGrpSpPr>
        <p:grpSpPr>
          <a:xfrm>
            <a:off x="531244" y="497705"/>
            <a:ext cx="1632677" cy="1632677"/>
            <a:chOff x="407655" y="397703"/>
            <a:chExt cx="1632677" cy="1632677"/>
          </a:xfrm>
          <a:solidFill>
            <a:srgbClr val="03009F"/>
          </a:solidFill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8C66161-9DCA-4712-ACDA-ABC5B134142F}"/>
                </a:ext>
              </a:extLst>
            </p:cNvPr>
            <p:cNvSpPr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357B86C4-B1EA-4EEF-A04B-49278C706818}"/>
                </a:ext>
              </a:extLst>
            </p:cNvPr>
            <p:cNvSpPr txBox="1"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45720" rIns="0" bIns="457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a-DK" sz="1600" b="1" kern="1200" dirty="0" err="1">
                  <a:solidFill>
                    <a:srgbClr val="FBD9CA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Selskap</a:t>
              </a:r>
              <a:endParaRPr lang="en-US" sz="1600" b="1" kern="1200" dirty="0">
                <a:solidFill>
                  <a:srgbClr val="FBD9CA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329A3BAA-C119-4CC8-9C2B-AA71DE5FF463}"/>
              </a:ext>
            </a:extLst>
          </p:cNvPr>
          <p:cNvSpPr txBox="1"/>
          <p:nvPr/>
        </p:nvSpPr>
        <p:spPr>
          <a:xfrm>
            <a:off x="2891440" y="813983"/>
            <a:ext cx="34728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100" u="sng" dirty="0" err="1">
                <a:latin typeface="Arial" panose="020B0604020202020204" pitchFamily="34" charset="0"/>
                <a:cs typeface="Arial" panose="020B0604020202020204" pitchFamily="34" charset="0"/>
              </a:rPr>
              <a:t>legg</a:t>
            </a:r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 inn </a:t>
            </a:r>
            <a:r>
              <a:rPr lang="en-US" sz="1100" u="sng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u="sng" dirty="0" err="1">
                <a:latin typeface="Arial" panose="020B0604020202020204" pitchFamily="34" charset="0"/>
                <a:cs typeface="Arial" panose="020B0604020202020204" pitchFamily="34" charset="0"/>
              </a:rPr>
              <a:t>oppsummering</a:t>
            </a:r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 her)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1D5124-5C59-4F5D-AE3A-9533B3CFAFA9}"/>
              </a:ext>
            </a:extLst>
          </p:cNvPr>
          <p:cNvSpPr/>
          <p:nvPr/>
        </p:nvSpPr>
        <p:spPr>
          <a:xfrm>
            <a:off x="2844199" y="813983"/>
            <a:ext cx="47241" cy="1000125"/>
          </a:xfrm>
          <a:prstGeom prst="roundRect">
            <a:avLst/>
          </a:prstGeom>
          <a:solidFill>
            <a:srgbClr val="8B8A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BD9C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4AA9EF1B-9550-4F0A-B99C-0100C2ED6B2F}"/>
              </a:ext>
            </a:extLst>
          </p:cNvPr>
          <p:cNvSpPr/>
          <p:nvPr/>
        </p:nvSpPr>
        <p:spPr>
          <a:xfrm>
            <a:off x="1305638" y="6467912"/>
            <a:ext cx="9314825" cy="390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18">
            <a:extLst>
              <a:ext uri="{FF2B5EF4-FFF2-40B4-BE49-F238E27FC236}">
                <a16:creationId xmlns:a16="http://schemas.microsoft.com/office/drawing/2014/main" id="{CA264F1E-8680-48CC-A406-9527CE1A573E}"/>
              </a:ext>
            </a:extLst>
          </p:cNvPr>
          <p:cNvSpPr txBox="1"/>
          <p:nvPr/>
        </p:nvSpPr>
        <p:spPr>
          <a:xfrm>
            <a:off x="2891440" y="497468"/>
            <a:ext cx="34728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Markedsplan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595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9" grpId="0"/>
      <p:bldP spid="20" grpId="0" animBg="1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8051716D-C6E3-457F-8D43-82AD6BCADF7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6E4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55AF6CB5-F6D0-47C1-AB9B-A930C61FB697}"/>
              </a:ext>
            </a:extLst>
          </p:cNvPr>
          <p:cNvSpPr/>
          <p:nvPr/>
        </p:nvSpPr>
        <p:spPr>
          <a:xfrm>
            <a:off x="1305638" y="6467912"/>
            <a:ext cx="9314825" cy="390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ktangel: rundade hörn 14">
            <a:extLst>
              <a:ext uri="{FF2B5EF4-FFF2-40B4-BE49-F238E27FC236}">
                <a16:creationId xmlns:a16="http://schemas.microsoft.com/office/drawing/2014/main" id="{16F6B2B0-CCD8-479D-A2A5-D59DACDFB56A}"/>
              </a:ext>
            </a:extLst>
          </p:cNvPr>
          <p:cNvSpPr/>
          <p:nvPr/>
        </p:nvSpPr>
        <p:spPr>
          <a:xfrm>
            <a:off x="1305637" y="2502227"/>
            <a:ext cx="9314825" cy="4349692"/>
          </a:xfrm>
          <a:prstGeom prst="roundRect">
            <a:avLst>
              <a:gd name="adj" fmla="val 617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0D7A1AE-49BD-42D6-B54C-A235B6F5C30C}"/>
              </a:ext>
            </a:extLst>
          </p:cNvPr>
          <p:cNvSpPr/>
          <p:nvPr/>
        </p:nvSpPr>
        <p:spPr>
          <a:xfrm>
            <a:off x="1305638" y="2511086"/>
            <a:ext cx="9314824" cy="3276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Beskriv produktet eller tjenesten med alle viktige detaljer.</a:t>
            </a:r>
            <a:b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Hva er hensikten til ditt produkt eller din tjeneste? </a:t>
            </a:r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Hva skiller de fra andre i markedet?</a:t>
            </a:r>
          </a:p>
          <a:p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00564362-B087-487A-A7FE-222A76AEFC2E}"/>
              </a:ext>
            </a:extLst>
          </p:cNvPr>
          <p:cNvGrpSpPr/>
          <p:nvPr/>
        </p:nvGrpSpPr>
        <p:grpSpPr>
          <a:xfrm>
            <a:off x="531244" y="497705"/>
            <a:ext cx="1632677" cy="1632677"/>
            <a:chOff x="407655" y="397703"/>
            <a:chExt cx="1632677" cy="1632677"/>
          </a:xfrm>
          <a:solidFill>
            <a:srgbClr val="03009F"/>
          </a:solidFill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8C66161-9DCA-4712-ACDA-ABC5B134142F}"/>
                </a:ext>
              </a:extLst>
            </p:cNvPr>
            <p:cNvSpPr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357B86C4-B1EA-4EEF-A04B-49278C706818}"/>
                </a:ext>
              </a:extLst>
            </p:cNvPr>
            <p:cNvSpPr txBox="1"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45720" rIns="0" bIns="457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a-DK" sz="1600" b="1" dirty="0">
                  <a:solidFill>
                    <a:srgbClr val="FBD9CA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Produkt</a:t>
              </a:r>
              <a:endParaRPr lang="en-US" sz="1600" b="1" kern="1200" dirty="0">
                <a:solidFill>
                  <a:srgbClr val="FBD9CA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A11D5124-5C59-4F5D-AE3A-9533B3CFAFA9}"/>
              </a:ext>
            </a:extLst>
          </p:cNvPr>
          <p:cNvSpPr/>
          <p:nvPr/>
        </p:nvSpPr>
        <p:spPr>
          <a:xfrm>
            <a:off x="2844199" y="813983"/>
            <a:ext cx="47241" cy="1000125"/>
          </a:xfrm>
          <a:prstGeom prst="rect">
            <a:avLst/>
          </a:prstGeom>
          <a:solidFill>
            <a:srgbClr val="8B8A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A90848F-17A7-4626-A68D-2BBA74B88276}"/>
              </a:ext>
            </a:extLst>
          </p:cNvPr>
          <p:cNvSpPr txBox="1"/>
          <p:nvPr/>
        </p:nvSpPr>
        <p:spPr>
          <a:xfrm>
            <a:off x="2891440" y="497468"/>
            <a:ext cx="34728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Markedsplan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18">
            <a:extLst>
              <a:ext uri="{FF2B5EF4-FFF2-40B4-BE49-F238E27FC236}">
                <a16:creationId xmlns:a16="http://schemas.microsoft.com/office/drawing/2014/main" id="{643448BC-CB06-44BD-9FE0-32B3A94F2445}"/>
              </a:ext>
            </a:extLst>
          </p:cNvPr>
          <p:cNvSpPr txBox="1"/>
          <p:nvPr/>
        </p:nvSpPr>
        <p:spPr>
          <a:xfrm>
            <a:off x="2891440" y="813983"/>
            <a:ext cx="34728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100" u="sng" dirty="0" err="1">
                <a:latin typeface="Arial" panose="020B0604020202020204" pitchFamily="34" charset="0"/>
                <a:cs typeface="Arial" panose="020B0604020202020204" pitchFamily="34" charset="0"/>
              </a:rPr>
              <a:t>legg</a:t>
            </a:r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 inn </a:t>
            </a:r>
            <a:r>
              <a:rPr lang="en-US" sz="1100" u="sng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u="sng" dirty="0" err="1">
                <a:latin typeface="Arial" panose="020B0604020202020204" pitchFamily="34" charset="0"/>
                <a:cs typeface="Arial" panose="020B0604020202020204" pitchFamily="34" charset="0"/>
              </a:rPr>
              <a:t>oppsummering</a:t>
            </a:r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 her)</a:t>
            </a:r>
          </a:p>
        </p:txBody>
      </p:sp>
    </p:spTree>
    <p:extLst>
      <p:ext uri="{BB962C8B-B14F-4D97-AF65-F5344CB8AC3E}">
        <p14:creationId xmlns:p14="http://schemas.microsoft.com/office/powerpoint/2010/main" val="2478290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20" grpId="0" animBg="1"/>
      <p:bldP spid="19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8051716D-C6E3-457F-8D43-82AD6BCADF7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6E4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A0E96ADA-54DA-4D2A-9D91-EAFD9A21134C}"/>
              </a:ext>
            </a:extLst>
          </p:cNvPr>
          <p:cNvSpPr/>
          <p:nvPr/>
        </p:nvSpPr>
        <p:spPr>
          <a:xfrm>
            <a:off x="1305638" y="6467912"/>
            <a:ext cx="9314825" cy="390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ktangel: rundade hörn 14">
            <a:extLst>
              <a:ext uri="{FF2B5EF4-FFF2-40B4-BE49-F238E27FC236}">
                <a16:creationId xmlns:a16="http://schemas.microsoft.com/office/drawing/2014/main" id="{16F6B2B0-CCD8-479D-A2A5-D59DACDFB56A}"/>
              </a:ext>
            </a:extLst>
          </p:cNvPr>
          <p:cNvSpPr/>
          <p:nvPr/>
        </p:nvSpPr>
        <p:spPr>
          <a:xfrm>
            <a:off x="1305637" y="2494926"/>
            <a:ext cx="9314825" cy="4349692"/>
          </a:xfrm>
          <a:prstGeom prst="roundRect">
            <a:avLst>
              <a:gd name="adj" fmla="val 617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0D7A1AE-49BD-42D6-B54C-A235B6F5C30C}"/>
              </a:ext>
            </a:extLst>
          </p:cNvPr>
          <p:cNvSpPr/>
          <p:nvPr/>
        </p:nvSpPr>
        <p:spPr>
          <a:xfrm>
            <a:off x="1305638" y="2511085"/>
            <a:ext cx="9314824" cy="39434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Hva</a:t>
            </a:r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ønsker</a:t>
            </a:r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 å </a:t>
            </a:r>
            <a:r>
              <a:rPr lang="en-US" sz="1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få</a:t>
            </a:r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</a:t>
            </a:r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dine </a:t>
            </a:r>
            <a:r>
              <a:rPr lang="en-US" sz="1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markedsføringskampanjer</a:t>
            </a:r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Beskriv målene og nøkkeltiltakene du vil utføre for å nå dem. </a:t>
            </a:r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Vær spesifikk og gjør det målbart og oppnåelig. </a:t>
            </a:r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Eksempler på dette kan være å sikre en viss mengde salg, få et bestemt antall leads eller epost-abonnenter, eller et visst antall </a:t>
            </a:r>
            <a:r>
              <a:rPr lang="nb-NO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følgere</a:t>
            </a:r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sosiale medier. </a:t>
            </a:r>
          </a:p>
          <a:p>
            <a:endParaRPr lang="nb-NO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Husk å sette en deadline.</a:t>
            </a:r>
            <a:r>
              <a:rPr lang="nb-NO" dirty="0"/>
              <a:t>.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00564362-B087-487A-A7FE-222A76AEFC2E}"/>
              </a:ext>
            </a:extLst>
          </p:cNvPr>
          <p:cNvGrpSpPr/>
          <p:nvPr/>
        </p:nvGrpSpPr>
        <p:grpSpPr>
          <a:xfrm>
            <a:off x="531244" y="497705"/>
            <a:ext cx="1632677" cy="1632677"/>
            <a:chOff x="407655" y="397703"/>
            <a:chExt cx="1632677" cy="1632677"/>
          </a:xfrm>
          <a:solidFill>
            <a:srgbClr val="03009F"/>
          </a:solidFill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8C66161-9DCA-4712-ACDA-ABC5B134142F}"/>
                </a:ext>
              </a:extLst>
            </p:cNvPr>
            <p:cNvSpPr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357B86C4-B1EA-4EEF-A04B-49278C706818}"/>
                </a:ext>
              </a:extLst>
            </p:cNvPr>
            <p:cNvSpPr txBox="1"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45720" rIns="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sz="1600" b="1" dirty="0" err="1">
                  <a:solidFill>
                    <a:srgbClr val="FBD9CA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Målsetning</a:t>
              </a:r>
              <a:endParaRPr lang="da-DK" sz="1600" b="1" dirty="0">
                <a:solidFill>
                  <a:srgbClr val="FBD9CA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A11D5124-5C59-4F5D-AE3A-9533B3CFAFA9}"/>
              </a:ext>
            </a:extLst>
          </p:cNvPr>
          <p:cNvSpPr/>
          <p:nvPr/>
        </p:nvSpPr>
        <p:spPr>
          <a:xfrm>
            <a:off x="2844199" y="813983"/>
            <a:ext cx="47241" cy="1000125"/>
          </a:xfrm>
          <a:prstGeom prst="rect">
            <a:avLst/>
          </a:prstGeom>
          <a:solidFill>
            <a:srgbClr val="8B8A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8">
            <a:extLst>
              <a:ext uri="{FF2B5EF4-FFF2-40B4-BE49-F238E27FC236}">
                <a16:creationId xmlns:a16="http://schemas.microsoft.com/office/drawing/2014/main" id="{E65035F4-FA80-4E04-BB37-6E29A0CB10F7}"/>
              </a:ext>
            </a:extLst>
          </p:cNvPr>
          <p:cNvSpPr txBox="1"/>
          <p:nvPr/>
        </p:nvSpPr>
        <p:spPr>
          <a:xfrm>
            <a:off x="2891440" y="497468"/>
            <a:ext cx="34728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Markedsplan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2670659-0936-4A33-B981-163ECBA953FD}"/>
              </a:ext>
            </a:extLst>
          </p:cNvPr>
          <p:cNvSpPr txBox="1"/>
          <p:nvPr/>
        </p:nvSpPr>
        <p:spPr>
          <a:xfrm>
            <a:off x="2891440" y="813983"/>
            <a:ext cx="34728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100" u="sng" dirty="0" err="1">
                <a:latin typeface="Arial" panose="020B0604020202020204" pitchFamily="34" charset="0"/>
                <a:cs typeface="Arial" panose="020B0604020202020204" pitchFamily="34" charset="0"/>
              </a:rPr>
              <a:t>legg</a:t>
            </a:r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 inn </a:t>
            </a:r>
            <a:r>
              <a:rPr lang="en-US" sz="1100" u="sng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u="sng" dirty="0" err="1">
                <a:latin typeface="Arial" panose="020B0604020202020204" pitchFamily="34" charset="0"/>
                <a:cs typeface="Arial" panose="020B0604020202020204" pitchFamily="34" charset="0"/>
              </a:rPr>
              <a:t>oppsummering</a:t>
            </a:r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 her)</a:t>
            </a:r>
          </a:p>
        </p:txBody>
      </p:sp>
    </p:spTree>
    <p:extLst>
      <p:ext uri="{BB962C8B-B14F-4D97-AF65-F5344CB8AC3E}">
        <p14:creationId xmlns:p14="http://schemas.microsoft.com/office/powerpoint/2010/main" val="3846832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20" grpId="0" animBg="1"/>
      <p:bldP spid="13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8051716D-C6E3-457F-8D43-82AD6BCADF7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6E4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FCF02744-EE40-4FD4-A8DA-6347DC733A22}"/>
              </a:ext>
            </a:extLst>
          </p:cNvPr>
          <p:cNvSpPr/>
          <p:nvPr/>
        </p:nvSpPr>
        <p:spPr>
          <a:xfrm>
            <a:off x="1305638" y="6467912"/>
            <a:ext cx="9314825" cy="390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ktangel: rundade hörn 14">
            <a:extLst>
              <a:ext uri="{FF2B5EF4-FFF2-40B4-BE49-F238E27FC236}">
                <a16:creationId xmlns:a16="http://schemas.microsoft.com/office/drawing/2014/main" id="{16F6B2B0-CCD8-479D-A2A5-D59DACDFB56A}"/>
              </a:ext>
            </a:extLst>
          </p:cNvPr>
          <p:cNvSpPr/>
          <p:nvPr/>
        </p:nvSpPr>
        <p:spPr>
          <a:xfrm>
            <a:off x="1305638" y="2494926"/>
            <a:ext cx="9314825" cy="4349692"/>
          </a:xfrm>
          <a:prstGeom prst="roundRect">
            <a:avLst>
              <a:gd name="adj" fmla="val 617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0D7A1AE-49BD-42D6-B54C-A235B6F5C30C}"/>
              </a:ext>
            </a:extLst>
          </p:cNvPr>
          <p:cNvSpPr/>
          <p:nvPr/>
        </p:nvSpPr>
        <p:spPr>
          <a:xfrm>
            <a:off x="1305638" y="2511086"/>
            <a:ext cx="9314824" cy="3276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tilbake på forretningsplanen og innsalget, og beskriv hvem kundene dine er (både de du har nå, og de du håper å få i fremtiden)</a:t>
            </a:r>
            <a:r>
              <a:rPr lang="nb-NO" b="1" dirty="0"/>
              <a:t>).</a:t>
            </a:r>
          </a:p>
          <a:p>
            <a:endParaRPr lang="nb-NO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 høyde for faktorer som alder, kjønn, inntekt, yrke, utdanning, familie, geografi, vaner, livsstil osv. Dette hjelper deg med å forstå hva kundene og de potensielle kundene ønsker, hvilke produkter eller tjenester som appellerer til dem, og hvordan du bør kommunisere med dem.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00564362-B087-487A-A7FE-222A76AEFC2E}"/>
              </a:ext>
            </a:extLst>
          </p:cNvPr>
          <p:cNvGrpSpPr/>
          <p:nvPr/>
        </p:nvGrpSpPr>
        <p:grpSpPr>
          <a:xfrm>
            <a:off x="531244" y="497705"/>
            <a:ext cx="1632677" cy="1632677"/>
            <a:chOff x="407655" y="397703"/>
            <a:chExt cx="1632677" cy="1632677"/>
          </a:xfrm>
          <a:solidFill>
            <a:srgbClr val="03009F"/>
          </a:solidFill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8C66161-9DCA-4712-ACDA-ABC5B134142F}"/>
                </a:ext>
              </a:extLst>
            </p:cNvPr>
            <p:cNvSpPr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357B86C4-B1EA-4EEF-A04B-49278C706818}"/>
                </a:ext>
              </a:extLst>
            </p:cNvPr>
            <p:cNvSpPr txBox="1"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45720" rIns="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sz="1600" b="1" dirty="0">
                  <a:solidFill>
                    <a:srgbClr val="FBD9CA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Målgruppe</a:t>
              </a:r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A11D5124-5C59-4F5D-AE3A-9533B3CFAFA9}"/>
              </a:ext>
            </a:extLst>
          </p:cNvPr>
          <p:cNvSpPr/>
          <p:nvPr/>
        </p:nvSpPr>
        <p:spPr>
          <a:xfrm>
            <a:off x="2844199" y="813983"/>
            <a:ext cx="47241" cy="1000125"/>
          </a:xfrm>
          <a:prstGeom prst="rect">
            <a:avLst/>
          </a:prstGeom>
          <a:solidFill>
            <a:srgbClr val="8B8A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8">
            <a:extLst>
              <a:ext uri="{FF2B5EF4-FFF2-40B4-BE49-F238E27FC236}">
                <a16:creationId xmlns:a16="http://schemas.microsoft.com/office/drawing/2014/main" id="{A1B79DF0-5A84-41C3-9272-6CD2BB924A9C}"/>
              </a:ext>
            </a:extLst>
          </p:cNvPr>
          <p:cNvSpPr txBox="1"/>
          <p:nvPr/>
        </p:nvSpPr>
        <p:spPr>
          <a:xfrm>
            <a:off x="2891440" y="497468"/>
            <a:ext cx="34728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Markedsplan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B80359A-728C-4FD5-A788-AD06C26320E4}"/>
              </a:ext>
            </a:extLst>
          </p:cNvPr>
          <p:cNvSpPr txBox="1"/>
          <p:nvPr/>
        </p:nvSpPr>
        <p:spPr>
          <a:xfrm>
            <a:off x="2891440" y="813983"/>
            <a:ext cx="34728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100" u="sng" dirty="0" err="1">
                <a:latin typeface="Arial" panose="020B0604020202020204" pitchFamily="34" charset="0"/>
                <a:cs typeface="Arial" panose="020B0604020202020204" pitchFamily="34" charset="0"/>
              </a:rPr>
              <a:t>legg</a:t>
            </a:r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 inn </a:t>
            </a:r>
            <a:r>
              <a:rPr lang="en-US" sz="1100" u="sng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u="sng" dirty="0" err="1">
                <a:latin typeface="Arial" panose="020B0604020202020204" pitchFamily="34" charset="0"/>
                <a:cs typeface="Arial" panose="020B0604020202020204" pitchFamily="34" charset="0"/>
              </a:rPr>
              <a:t>oppsummering</a:t>
            </a:r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 her)</a:t>
            </a:r>
          </a:p>
        </p:txBody>
      </p:sp>
    </p:spTree>
    <p:extLst>
      <p:ext uri="{BB962C8B-B14F-4D97-AF65-F5344CB8AC3E}">
        <p14:creationId xmlns:p14="http://schemas.microsoft.com/office/powerpoint/2010/main" val="1428012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20" grpId="0" animBg="1"/>
      <p:bldP spid="13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8051716D-C6E3-457F-8D43-82AD6BCADF7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6E4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7596569A-13FD-45F4-BFF8-99D42F577652}"/>
              </a:ext>
            </a:extLst>
          </p:cNvPr>
          <p:cNvSpPr/>
          <p:nvPr/>
        </p:nvSpPr>
        <p:spPr>
          <a:xfrm>
            <a:off x="1305638" y="6467912"/>
            <a:ext cx="9314825" cy="390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ktangel: rundade hörn 14">
            <a:extLst>
              <a:ext uri="{FF2B5EF4-FFF2-40B4-BE49-F238E27FC236}">
                <a16:creationId xmlns:a16="http://schemas.microsoft.com/office/drawing/2014/main" id="{16F6B2B0-CCD8-479D-A2A5-D59DACDFB56A}"/>
              </a:ext>
            </a:extLst>
          </p:cNvPr>
          <p:cNvSpPr/>
          <p:nvPr/>
        </p:nvSpPr>
        <p:spPr>
          <a:xfrm>
            <a:off x="1305637" y="2511086"/>
            <a:ext cx="9314825" cy="4333532"/>
          </a:xfrm>
          <a:prstGeom prst="roundRect">
            <a:avLst>
              <a:gd name="adj" fmla="val 617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0D7A1AE-49BD-42D6-B54C-A235B6F5C30C}"/>
              </a:ext>
            </a:extLst>
          </p:cNvPr>
          <p:cNvSpPr/>
          <p:nvPr/>
        </p:nvSpPr>
        <p:spPr>
          <a:xfrm>
            <a:off x="1305638" y="2511086"/>
            <a:ext cx="9314824" cy="3276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Hvilken posisjon skal du innta for å utvide markedsandelen og tiltrekke deg nye kunder?</a:t>
            </a:r>
          </a:p>
          <a:p>
            <a:endParaRPr lang="nb-NO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Hvordan ønsker du at kundene skal se på ditt produkt eller tjeneste sammenlignet med konkurrenten? </a:t>
            </a:r>
          </a:p>
          <a:p>
            <a:r>
              <a:rPr lang="nb-NO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Skal du være best på pris, tilby et bedre produkt/tjeneste eller et nisjeprodukt/tjeneste?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00564362-B087-487A-A7FE-222A76AEFC2E}"/>
              </a:ext>
            </a:extLst>
          </p:cNvPr>
          <p:cNvGrpSpPr/>
          <p:nvPr/>
        </p:nvGrpSpPr>
        <p:grpSpPr>
          <a:xfrm>
            <a:off x="531244" y="497705"/>
            <a:ext cx="1632677" cy="1632677"/>
            <a:chOff x="407655" y="397703"/>
            <a:chExt cx="1632677" cy="1632677"/>
          </a:xfrm>
          <a:solidFill>
            <a:srgbClr val="03009F"/>
          </a:solidFill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8C66161-9DCA-4712-ACDA-ABC5B134142F}"/>
                </a:ext>
              </a:extLst>
            </p:cNvPr>
            <p:cNvSpPr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357B86C4-B1EA-4EEF-A04B-49278C706818}"/>
                </a:ext>
              </a:extLst>
            </p:cNvPr>
            <p:cNvSpPr txBox="1"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45720" rIns="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sz="1600" b="1" dirty="0">
                  <a:solidFill>
                    <a:srgbClr val="FBD9CA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Strategi</a:t>
              </a:r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A11D5124-5C59-4F5D-AE3A-9533B3CFAFA9}"/>
              </a:ext>
            </a:extLst>
          </p:cNvPr>
          <p:cNvSpPr/>
          <p:nvPr/>
        </p:nvSpPr>
        <p:spPr>
          <a:xfrm>
            <a:off x="2844199" y="813983"/>
            <a:ext cx="47241" cy="1000125"/>
          </a:xfrm>
          <a:prstGeom prst="rect">
            <a:avLst/>
          </a:prstGeom>
          <a:solidFill>
            <a:srgbClr val="8B8A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8">
            <a:extLst>
              <a:ext uri="{FF2B5EF4-FFF2-40B4-BE49-F238E27FC236}">
                <a16:creationId xmlns:a16="http://schemas.microsoft.com/office/drawing/2014/main" id="{F7192303-83D9-4C49-B4BF-BBB4D9BA9ADB}"/>
              </a:ext>
            </a:extLst>
          </p:cNvPr>
          <p:cNvSpPr txBox="1"/>
          <p:nvPr/>
        </p:nvSpPr>
        <p:spPr>
          <a:xfrm>
            <a:off x="2891440" y="497468"/>
            <a:ext cx="34728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Markedsplan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053CC8F-6B16-4011-9B2E-94826FAACADB}"/>
              </a:ext>
            </a:extLst>
          </p:cNvPr>
          <p:cNvSpPr txBox="1"/>
          <p:nvPr/>
        </p:nvSpPr>
        <p:spPr>
          <a:xfrm>
            <a:off x="2891440" y="813983"/>
            <a:ext cx="34728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100" u="sng" dirty="0" err="1">
                <a:latin typeface="Arial" panose="020B0604020202020204" pitchFamily="34" charset="0"/>
                <a:cs typeface="Arial" panose="020B0604020202020204" pitchFamily="34" charset="0"/>
              </a:rPr>
              <a:t>legg</a:t>
            </a:r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 inn </a:t>
            </a:r>
            <a:r>
              <a:rPr lang="en-US" sz="1100" u="sng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u="sng" dirty="0" err="1">
                <a:latin typeface="Arial" panose="020B0604020202020204" pitchFamily="34" charset="0"/>
                <a:cs typeface="Arial" panose="020B0604020202020204" pitchFamily="34" charset="0"/>
              </a:rPr>
              <a:t>oppsummering</a:t>
            </a:r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 her)</a:t>
            </a:r>
          </a:p>
        </p:txBody>
      </p:sp>
    </p:spTree>
    <p:extLst>
      <p:ext uri="{BB962C8B-B14F-4D97-AF65-F5344CB8AC3E}">
        <p14:creationId xmlns:p14="http://schemas.microsoft.com/office/powerpoint/2010/main" val="295089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20" grpId="0" animBg="1"/>
      <p:bldP spid="13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8051716D-C6E3-457F-8D43-82AD6BCADF7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6E4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75245F4C-2B8C-4A03-AD4F-851FD44BAE31}"/>
              </a:ext>
            </a:extLst>
          </p:cNvPr>
          <p:cNvSpPr/>
          <p:nvPr/>
        </p:nvSpPr>
        <p:spPr>
          <a:xfrm>
            <a:off x="1305638" y="6467912"/>
            <a:ext cx="9314825" cy="390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ktangel: rundade hörn 14">
            <a:extLst>
              <a:ext uri="{FF2B5EF4-FFF2-40B4-BE49-F238E27FC236}">
                <a16:creationId xmlns:a16="http://schemas.microsoft.com/office/drawing/2014/main" id="{16F6B2B0-CCD8-479D-A2A5-D59DACDFB56A}"/>
              </a:ext>
            </a:extLst>
          </p:cNvPr>
          <p:cNvSpPr/>
          <p:nvPr/>
        </p:nvSpPr>
        <p:spPr>
          <a:xfrm>
            <a:off x="1305638" y="2502227"/>
            <a:ext cx="9314825" cy="4349692"/>
          </a:xfrm>
          <a:prstGeom prst="roundRect">
            <a:avLst>
              <a:gd name="adj" fmla="val 617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0D7A1AE-49BD-42D6-B54C-A235B6F5C30C}"/>
              </a:ext>
            </a:extLst>
          </p:cNvPr>
          <p:cNvSpPr/>
          <p:nvPr/>
        </p:nvSpPr>
        <p:spPr>
          <a:xfrm>
            <a:off x="1305638" y="2511086"/>
            <a:ext cx="9314824" cy="3276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Hvordan</a:t>
            </a:r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skal</a:t>
            </a:r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 </a:t>
            </a:r>
            <a:r>
              <a:rPr lang="en-US" sz="1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nå</a:t>
            </a:r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målet</a:t>
            </a:r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Fokuser på fem hovedtaktikker for å oppnå ønsket resultat. Disse kan innebære e-postkampanjer, sosiale medier, blogg og søkemotoroptimalisering for ditt nettinnhold, eller en nylansering av nettsiden.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00564362-B087-487A-A7FE-222A76AEFC2E}"/>
              </a:ext>
            </a:extLst>
          </p:cNvPr>
          <p:cNvGrpSpPr/>
          <p:nvPr/>
        </p:nvGrpSpPr>
        <p:grpSpPr>
          <a:xfrm>
            <a:off x="531244" y="497705"/>
            <a:ext cx="1632677" cy="1632677"/>
            <a:chOff x="407655" y="397703"/>
            <a:chExt cx="1632677" cy="1632677"/>
          </a:xfrm>
          <a:solidFill>
            <a:srgbClr val="03009F"/>
          </a:solidFill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8C66161-9DCA-4712-ACDA-ABC5B134142F}"/>
                </a:ext>
              </a:extLst>
            </p:cNvPr>
            <p:cNvSpPr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357B86C4-B1EA-4EEF-A04B-49278C706818}"/>
                </a:ext>
              </a:extLst>
            </p:cNvPr>
            <p:cNvSpPr txBox="1"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45720" rIns="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sz="1600" b="1" dirty="0" err="1">
                  <a:solidFill>
                    <a:srgbClr val="FBD9CA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Taktikk</a:t>
              </a:r>
              <a:endParaRPr lang="en-US" sz="1600" b="1" dirty="0">
                <a:solidFill>
                  <a:srgbClr val="FBD9CA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A11D5124-5C59-4F5D-AE3A-9533B3CFAFA9}"/>
              </a:ext>
            </a:extLst>
          </p:cNvPr>
          <p:cNvSpPr/>
          <p:nvPr/>
        </p:nvSpPr>
        <p:spPr>
          <a:xfrm>
            <a:off x="2844199" y="813983"/>
            <a:ext cx="47241" cy="1000125"/>
          </a:xfrm>
          <a:prstGeom prst="rect">
            <a:avLst/>
          </a:prstGeom>
          <a:solidFill>
            <a:srgbClr val="8B8A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8">
            <a:extLst>
              <a:ext uri="{FF2B5EF4-FFF2-40B4-BE49-F238E27FC236}">
                <a16:creationId xmlns:a16="http://schemas.microsoft.com/office/drawing/2014/main" id="{57B7A5A8-284B-410D-A068-FA36778935F6}"/>
              </a:ext>
            </a:extLst>
          </p:cNvPr>
          <p:cNvSpPr txBox="1"/>
          <p:nvPr/>
        </p:nvSpPr>
        <p:spPr>
          <a:xfrm>
            <a:off x="2891440" y="497468"/>
            <a:ext cx="34728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Markedsplan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FEA628E-BF75-4C6B-8287-E2DE1AEA69BA}"/>
              </a:ext>
            </a:extLst>
          </p:cNvPr>
          <p:cNvSpPr txBox="1"/>
          <p:nvPr/>
        </p:nvSpPr>
        <p:spPr>
          <a:xfrm>
            <a:off x="2891440" y="813983"/>
            <a:ext cx="34728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100" u="sng" dirty="0" err="1">
                <a:latin typeface="Arial" panose="020B0604020202020204" pitchFamily="34" charset="0"/>
                <a:cs typeface="Arial" panose="020B0604020202020204" pitchFamily="34" charset="0"/>
              </a:rPr>
              <a:t>legg</a:t>
            </a:r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 inn </a:t>
            </a:r>
            <a:r>
              <a:rPr lang="en-US" sz="1100" u="sng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u="sng" dirty="0" err="1">
                <a:latin typeface="Arial" panose="020B0604020202020204" pitchFamily="34" charset="0"/>
                <a:cs typeface="Arial" panose="020B0604020202020204" pitchFamily="34" charset="0"/>
              </a:rPr>
              <a:t>oppsummering</a:t>
            </a:r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 her)</a:t>
            </a:r>
          </a:p>
        </p:txBody>
      </p:sp>
    </p:spTree>
    <p:extLst>
      <p:ext uri="{BB962C8B-B14F-4D97-AF65-F5344CB8AC3E}">
        <p14:creationId xmlns:p14="http://schemas.microsoft.com/office/powerpoint/2010/main" val="27551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20" grpId="0" animBg="1"/>
      <p:bldP spid="13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8051716D-C6E3-457F-8D43-82AD6BCADF7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6E4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84610BED-5C72-4846-BA14-31B8CD19665B}"/>
              </a:ext>
            </a:extLst>
          </p:cNvPr>
          <p:cNvSpPr/>
          <p:nvPr/>
        </p:nvSpPr>
        <p:spPr>
          <a:xfrm>
            <a:off x="1305638" y="6467912"/>
            <a:ext cx="9314825" cy="390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ktangel: rundade hörn 14">
            <a:extLst>
              <a:ext uri="{FF2B5EF4-FFF2-40B4-BE49-F238E27FC236}">
                <a16:creationId xmlns:a16="http://schemas.microsoft.com/office/drawing/2014/main" id="{16F6B2B0-CCD8-479D-A2A5-D59DACDFB56A}"/>
              </a:ext>
            </a:extLst>
          </p:cNvPr>
          <p:cNvSpPr/>
          <p:nvPr/>
        </p:nvSpPr>
        <p:spPr>
          <a:xfrm>
            <a:off x="1305637" y="2508308"/>
            <a:ext cx="9314825" cy="4349692"/>
          </a:xfrm>
          <a:prstGeom prst="roundRect">
            <a:avLst>
              <a:gd name="adj" fmla="val 617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0D7A1AE-49BD-42D6-B54C-A235B6F5C30C}"/>
              </a:ext>
            </a:extLst>
          </p:cNvPr>
          <p:cNvSpPr/>
          <p:nvPr/>
        </p:nvSpPr>
        <p:spPr>
          <a:xfrm>
            <a:off x="1305638" y="2511086"/>
            <a:ext cx="9314824" cy="3276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Beskriv hvilke markedsføringskanaler du skal benytte deg av.</a:t>
            </a:r>
            <a:endParaRPr lang="nb-NO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Gjør deg kjent med de forskjellige kanalene for innholdet ditt, slik at du kan bruke den rette kombinasjonen av disse. 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00564362-B087-487A-A7FE-222A76AEFC2E}"/>
              </a:ext>
            </a:extLst>
          </p:cNvPr>
          <p:cNvGrpSpPr/>
          <p:nvPr/>
        </p:nvGrpSpPr>
        <p:grpSpPr>
          <a:xfrm>
            <a:off x="531244" y="497705"/>
            <a:ext cx="1704880" cy="1696855"/>
            <a:chOff x="407655" y="397703"/>
            <a:chExt cx="1632677" cy="1632677"/>
          </a:xfrm>
          <a:solidFill>
            <a:srgbClr val="03009F"/>
          </a:solidFill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8C66161-9DCA-4712-ACDA-ABC5B134142F}"/>
                </a:ext>
              </a:extLst>
            </p:cNvPr>
            <p:cNvSpPr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357B86C4-B1EA-4EEF-A04B-49278C706818}"/>
                </a:ext>
              </a:extLst>
            </p:cNvPr>
            <p:cNvSpPr txBox="1"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45720" rIns="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sz="1600" b="1" dirty="0">
                  <a:solidFill>
                    <a:srgbClr val="FBD9CA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Implementering</a:t>
              </a:r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A11D5124-5C59-4F5D-AE3A-9533B3CFAFA9}"/>
              </a:ext>
            </a:extLst>
          </p:cNvPr>
          <p:cNvSpPr/>
          <p:nvPr/>
        </p:nvSpPr>
        <p:spPr>
          <a:xfrm>
            <a:off x="2844199" y="813983"/>
            <a:ext cx="47241" cy="1000125"/>
          </a:xfrm>
          <a:prstGeom prst="rect">
            <a:avLst/>
          </a:prstGeom>
          <a:solidFill>
            <a:srgbClr val="8B8A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8">
            <a:extLst>
              <a:ext uri="{FF2B5EF4-FFF2-40B4-BE49-F238E27FC236}">
                <a16:creationId xmlns:a16="http://schemas.microsoft.com/office/drawing/2014/main" id="{690E548F-2083-4900-965E-3F62C7CEBC7C}"/>
              </a:ext>
            </a:extLst>
          </p:cNvPr>
          <p:cNvSpPr txBox="1"/>
          <p:nvPr/>
        </p:nvSpPr>
        <p:spPr>
          <a:xfrm>
            <a:off x="2891440" y="497468"/>
            <a:ext cx="34728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Markedsplan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3920470-AB81-4E1E-B59A-C2D35AC6CAE4}"/>
              </a:ext>
            </a:extLst>
          </p:cNvPr>
          <p:cNvSpPr txBox="1"/>
          <p:nvPr/>
        </p:nvSpPr>
        <p:spPr>
          <a:xfrm>
            <a:off x="2891440" y="813983"/>
            <a:ext cx="34728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100" u="sng" dirty="0" err="1">
                <a:latin typeface="Arial" panose="020B0604020202020204" pitchFamily="34" charset="0"/>
                <a:cs typeface="Arial" panose="020B0604020202020204" pitchFamily="34" charset="0"/>
              </a:rPr>
              <a:t>legg</a:t>
            </a:r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 inn </a:t>
            </a:r>
            <a:r>
              <a:rPr lang="en-US" sz="1100" u="sng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u="sng" dirty="0" err="1">
                <a:latin typeface="Arial" panose="020B0604020202020204" pitchFamily="34" charset="0"/>
                <a:cs typeface="Arial" panose="020B0604020202020204" pitchFamily="34" charset="0"/>
              </a:rPr>
              <a:t>oppsummering</a:t>
            </a:r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 her)</a:t>
            </a:r>
          </a:p>
        </p:txBody>
      </p:sp>
    </p:spTree>
    <p:extLst>
      <p:ext uri="{BB962C8B-B14F-4D97-AF65-F5344CB8AC3E}">
        <p14:creationId xmlns:p14="http://schemas.microsoft.com/office/powerpoint/2010/main" val="586907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20" grpId="0" animBg="1"/>
      <p:bldP spid="13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404</Words>
  <Application>Microsoft Office PowerPoint</Application>
  <PresentationFormat>Widescreen</PresentationFormat>
  <Paragraphs>58</Paragraphs>
  <Slides>9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Tobias Dara Kankelborg</dc:creator>
  <cp:lastModifiedBy>Viken, Åge</cp:lastModifiedBy>
  <cp:revision>23</cp:revision>
  <dcterms:created xsi:type="dcterms:W3CDTF">2018-01-08T09:42:07Z</dcterms:created>
  <dcterms:modified xsi:type="dcterms:W3CDTF">2018-02-13T07:54:33Z</dcterms:modified>
</cp:coreProperties>
</file>